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256" r:id="rId2"/>
    <p:sldId id="257" r:id="rId3"/>
    <p:sldId id="258" r:id="rId4"/>
    <p:sldId id="259" r:id="rId5"/>
    <p:sldId id="260" r:id="rId6"/>
    <p:sldId id="321" r:id="rId7"/>
    <p:sldId id="261" r:id="rId8"/>
    <p:sldId id="263" r:id="rId9"/>
    <p:sldId id="264" r:id="rId10"/>
    <p:sldId id="265" r:id="rId11"/>
    <p:sldId id="315" r:id="rId12"/>
    <p:sldId id="285" r:id="rId13"/>
    <p:sldId id="286" r:id="rId14"/>
    <p:sldId id="287" r:id="rId15"/>
    <p:sldId id="288" r:id="rId16"/>
    <p:sldId id="289" r:id="rId17"/>
    <p:sldId id="290" r:id="rId18"/>
    <p:sldId id="291" r:id="rId19"/>
    <p:sldId id="270" r:id="rId20"/>
    <p:sldId id="293" r:id="rId21"/>
    <p:sldId id="271" r:id="rId22"/>
    <p:sldId id="358" r:id="rId23"/>
    <p:sldId id="359" r:id="rId24"/>
    <p:sldId id="383" r:id="rId25"/>
    <p:sldId id="381" r:id="rId26"/>
    <p:sldId id="380" r:id="rId27"/>
    <p:sldId id="357" r:id="rId28"/>
    <p:sldId id="386" r:id="rId29"/>
    <p:sldId id="390" r:id="rId30"/>
    <p:sldId id="361" r:id="rId31"/>
    <p:sldId id="388" r:id="rId32"/>
    <p:sldId id="389" r:id="rId33"/>
    <p:sldId id="387" r:id="rId34"/>
    <p:sldId id="376" r:id="rId35"/>
    <p:sldId id="379" r:id="rId36"/>
    <p:sldId id="378" r:id="rId37"/>
    <p:sldId id="377" r:id="rId38"/>
    <p:sldId id="363" r:id="rId39"/>
    <p:sldId id="364" r:id="rId40"/>
    <p:sldId id="365" r:id="rId41"/>
    <p:sldId id="366" r:id="rId42"/>
    <p:sldId id="391" r:id="rId43"/>
    <p:sldId id="367" r:id="rId44"/>
    <p:sldId id="392" r:id="rId45"/>
    <p:sldId id="368" r:id="rId46"/>
    <p:sldId id="384" r:id="rId47"/>
    <p:sldId id="369" r:id="rId48"/>
    <p:sldId id="370" r:id="rId49"/>
    <p:sldId id="371" r:id="rId50"/>
    <p:sldId id="372" r:id="rId51"/>
    <p:sldId id="373" r:id="rId52"/>
    <p:sldId id="375" r:id="rId53"/>
    <p:sldId id="374" r:id="rId54"/>
    <p:sldId id="322" r:id="rId55"/>
    <p:sldId id="331" r:id="rId56"/>
    <p:sldId id="395" r:id="rId57"/>
    <p:sldId id="323" r:id="rId58"/>
    <p:sldId id="325" r:id="rId59"/>
    <p:sldId id="332" r:id="rId60"/>
    <p:sldId id="333" r:id="rId61"/>
    <p:sldId id="385" r:id="rId62"/>
    <p:sldId id="334" r:id="rId63"/>
    <p:sldId id="328" r:id="rId64"/>
    <p:sldId id="335" r:id="rId65"/>
    <p:sldId id="329" r:id="rId66"/>
    <p:sldId id="336" r:id="rId67"/>
    <p:sldId id="337" r:id="rId68"/>
    <p:sldId id="330" r:id="rId69"/>
    <p:sldId id="339" r:id="rId70"/>
    <p:sldId id="340" r:id="rId71"/>
    <p:sldId id="341" r:id="rId72"/>
    <p:sldId id="342" r:id="rId73"/>
    <p:sldId id="343" r:id="rId74"/>
    <p:sldId id="344" r:id="rId75"/>
    <p:sldId id="345" r:id="rId76"/>
    <p:sldId id="346" r:id="rId77"/>
    <p:sldId id="349" r:id="rId78"/>
    <p:sldId id="350" r:id="rId79"/>
    <p:sldId id="352" r:id="rId80"/>
    <p:sldId id="393" r:id="rId81"/>
    <p:sldId id="327" r:id="rId82"/>
    <p:sldId id="39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67" d="100"/>
          <a:sy n="67" d="100"/>
        </p:scale>
        <p:origin x="640" y="3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3B1F17A-1394-4FF9-ACF1-D980DD07DD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D69814-9D1C-46FB-84A1-58B8F70D85E2}" type="datetimeFigureOut">
              <a:rPr lang="en-IN" smtClean="0"/>
              <a:t>03-09-2020</a:t>
            </a:fld>
            <a:endParaRPr lang="en-IN"/>
          </a:p>
        </p:txBody>
      </p:sp>
      <p:sp>
        <p:nvSpPr>
          <p:cNvPr id="4" name="Footer Placeholder 3">
            <a:extLst>
              <a:ext uri="{FF2B5EF4-FFF2-40B4-BE49-F238E27FC236}">
                <a16:creationId xmlns:a16="http://schemas.microsoft.com/office/drawing/2014/main" id="{CCC5148F-F45F-4034-B6E2-805D613DD6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F52B5C1-748D-4882-A0F3-18D8115896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7373BF-A434-4122-83A4-589DAD257E70}" type="slidenum">
              <a:rPr lang="en-IN" smtClean="0"/>
              <a:t>‹#›</a:t>
            </a:fld>
            <a:endParaRPr lang="en-IN"/>
          </a:p>
        </p:txBody>
      </p:sp>
    </p:spTree>
    <p:extLst>
      <p:ext uri="{BB962C8B-B14F-4D97-AF65-F5344CB8AC3E}">
        <p14:creationId xmlns:p14="http://schemas.microsoft.com/office/powerpoint/2010/main" val="3137314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01713-5382-4FB2-8087-C721400F8574}" type="datetimeFigureOut">
              <a:rPr lang="en-IN" smtClean="0"/>
              <a:t>03-09-2020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C5883-FB1E-46E2-8DF9-6DE3BF8E3FF1}" type="slidenum">
              <a:rPr lang="en-IN" smtClean="0"/>
              <a:t>‹#›</a:t>
            </a:fld>
            <a:endParaRPr lang="en-IN"/>
          </a:p>
        </p:txBody>
      </p:sp>
    </p:spTree>
    <p:extLst>
      <p:ext uri="{BB962C8B-B14F-4D97-AF65-F5344CB8AC3E}">
        <p14:creationId xmlns:p14="http://schemas.microsoft.com/office/powerpoint/2010/main" val="2760323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97B3-A76A-4883-A7FF-0C9B9EC597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4BD37C-2815-45A2-B5E9-62EE028B78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135F53-DDAD-495B-B04D-06409B9B04CC}"/>
              </a:ext>
            </a:extLst>
          </p:cNvPr>
          <p:cNvSpPr>
            <a:spLocks noGrp="1"/>
          </p:cNvSpPr>
          <p:nvPr>
            <p:ph type="dt" sz="half" idx="10"/>
          </p:nvPr>
        </p:nvSpPr>
        <p:spPr/>
        <p:txBody>
          <a:bodyPr/>
          <a:lstStyle/>
          <a:p>
            <a:fld id="{9A24010C-5E52-439C-9463-E805213E33E9}" type="datetime1">
              <a:rPr lang="en-IN" smtClean="0"/>
              <a:t>03-09-2020</a:t>
            </a:fld>
            <a:endParaRPr lang="en-IN"/>
          </a:p>
        </p:txBody>
      </p:sp>
      <p:sp>
        <p:nvSpPr>
          <p:cNvPr id="5" name="Footer Placeholder 4">
            <a:extLst>
              <a:ext uri="{FF2B5EF4-FFF2-40B4-BE49-F238E27FC236}">
                <a16:creationId xmlns:a16="http://schemas.microsoft.com/office/drawing/2014/main" id="{CD91EEF2-5B00-4CF8-9853-06117DF56365}"/>
              </a:ext>
            </a:extLst>
          </p:cNvPr>
          <p:cNvSpPr>
            <a:spLocks noGrp="1"/>
          </p:cNvSpPr>
          <p:nvPr>
            <p:ph type="ftr" sz="quarter" idx="11"/>
          </p:nvPr>
        </p:nvSpPr>
        <p:spPr/>
        <p:txBody>
          <a:bodyPr/>
          <a:lstStyle/>
          <a:p>
            <a:r>
              <a:rPr lang="en-US"/>
              <a:t>SCS1301 Operating System - Unit 1 Introduction</a:t>
            </a:r>
            <a:endParaRPr lang="en-IN" dirty="0"/>
          </a:p>
        </p:txBody>
      </p:sp>
      <p:sp>
        <p:nvSpPr>
          <p:cNvPr id="6" name="Slide Number Placeholder 5">
            <a:extLst>
              <a:ext uri="{FF2B5EF4-FFF2-40B4-BE49-F238E27FC236}">
                <a16:creationId xmlns:a16="http://schemas.microsoft.com/office/drawing/2014/main" id="{F2A52029-F000-4765-80D2-B231D8BDDF8E}"/>
              </a:ext>
            </a:extLst>
          </p:cNvPr>
          <p:cNvSpPr>
            <a:spLocks noGrp="1"/>
          </p:cNvSpPr>
          <p:nvPr>
            <p:ph type="sldNum" sz="quarter" idx="12"/>
          </p:nvPr>
        </p:nvSpPr>
        <p:spPr/>
        <p:txBody>
          <a:bodyPr/>
          <a:lstStyle/>
          <a:p>
            <a:fld id="{C47D4F2A-FF3F-4D76-897B-B2071BBC9AF3}" type="slidenum">
              <a:rPr lang="en-IN" smtClean="0"/>
              <a:t>‹#›</a:t>
            </a:fld>
            <a:endParaRPr lang="en-IN"/>
          </a:p>
        </p:txBody>
      </p:sp>
      <p:pic>
        <p:nvPicPr>
          <p:cNvPr id="8" name="Picture 7">
            <a:extLst>
              <a:ext uri="{FF2B5EF4-FFF2-40B4-BE49-F238E27FC236}">
                <a16:creationId xmlns:a16="http://schemas.microsoft.com/office/drawing/2014/main" id="{07DCD003-89FF-4236-A961-A0B4C7DFDD08}"/>
              </a:ext>
            </a:extLst>
          </p:cNvPr>
          <p:cNvPicPr>
            <a:picLocks noChangeAspect="1"/>
          </p:cNvPicPr>
          <p:nvPr userDrawn="1"/>
        </p:nvPicPr>
        <p:blipFill>
          <a:blip r:embed="rId2"/>
          <a:stretch>
            <a:fillRect/>
          </a:stretch>
        </p:blipFill>
        <p:spPr>
          <a:xfrm>
            <a:off x="3229249" y="0"/>
            <a:ext cx="5581650" cy="1400175"/>
          </a:xfrm>
          <a:prstGeom prst="rect">
            <a:avLst/>
          </a:prstGeom>
        </p:spPr>
      </p:pic>
      <p:pic>
        <p:nvPicPr>
          <p:cNvPr id="10" name="Picture 9">
            <a:extLst>
              <a:ext uri="{FF2B5EF4-FFF2-40B4-BE49-F238E27FC236}">
                <a16:creationId xmlns:a16="http://schemas.microsoft.com/office/drawing/2014/main" id="{56EDCB9C-2D4C-443F-A132-884712300AA3}"/>
              </a:ext>
            </a:extLst>
          </p:cNvPr>
          <p:cNvPicPr>
            <a:picLocks noChangeAspect="1"/>
          </p:cNvPicPr>
          <p:nvPr userDrawn="1"/>
        </p:nvPicPr>
        <p:blipFill>
          <a:blip r:embed="rId3"/>
          <a:stretch>
            <a:fillRect/>
          </a:stretch>
        </p:blipFill>
        <p:spPr>
          <a:xfrm>
            <a:off x="1516412" y="20356"/>
            <a:ext cx="1341921" cy="1359462"/>
          </a:xfrm>
          <a:prstGeom prst="rect">
            <a:avLst/>
          </a:prstGeom>
        </p:spPr>
      </p:pic>
      <p:pic>
        <p:nvPicPr>
          <p:cNvPr id="12" name="Picture 11">
            <a:extLst>
              <a:ext uri="{FF2B5EF4-FFF2-40B4-BE49-F238E27FC236}">
                <a16:creationId xmlns:a16="http://schemas.microsoft.com/office/drawing/2014/main" id="{163482E2-6CE5-4A2D-BB0C-90E643298106}"/>
              </a:ext>
            </a:extLst>
          </p:cNvPr>
          <p:cNvPicPr>
            <a:picLocks noChangeAspect="1"/>
          </p:cNvPicPr>
          <p:nvPr userDrawn="1"/>
        </p:nvPicPr>
        <p:blipFill>
          <a:blip r:embed="rId4"/>
          <a:stretch>
            <a:fillRect/>
          </a:stretch>
        </p:blipFill>
        <p:spPr>
          <a:xfrm>
            <a:off x="9038940" y="50800"/>
            <a:ext cx="1386776" cy="1400175"/>
          </a:xfrm>
          <a:prstGeom prst="rect">
            <a:avLst/>
          </a:prstGeom>
        </p:spPr>
      </p:pic>
    </p:spTree>
    <p:extLst>
      <p:ext uri="{BB962C8B-B14F-4D97-AF65-F5344CB8AC3E}">
        <p14:creationId xmlns:p14="http://schemas.microsoft.com/office/powerpoint/2010/main" val="6734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01657-2673-4D18-84C4-D907D50013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0C7C09-4776-4415-B896-B6160F328F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F7D101-8337-4881-B2EE-793E2AE72FA0}"/>
              </a:ext>
            </a:extLst>
          </p:cNvPr>
          <p:cNvSpPr>
            <a:spLocks noGrp="1"/>
          </p:cNvSpPr>
          <p:nvPr>
            <p:ph type="dt" sz="half" idx="10"/>
          </p:nvPr>
        </p:nvSpPr>
        <p:spPr/>
        <p:txBody>
          <a:bodyPr/>
          <a:lstStyle/>
          <a:p>
            <a:fld id="{859BDF21-92DC-43F7-BA46-53ED51BBAB72}" type="datetime1">
              <a:rPr lang="en-IN" smtClean="0"/>
              <a:t>03-09-2020</a:t>
            </a:fld>
            <a:endParaRPr lang="en-IN"/>
          </a:p>
        </p:txBody>
      </p:sp>
      <p:sp>
        <p:nvSpPr>
          <p:cNvPr id="5" name="Footer Placeholder 4">
            <a:extLst>
              <a:ext uri="{FF2B5EF4-FFF2-40B4-BE49-F238E27FC236}">
                <a16:creationId xmlns:a16="http://schemas.microsoft.com/office/drawing/2014/main" id="{1A066BE8-BBCF-4B02-A906-68965E560B65}"/>
              </a:ext>
            </a:extLst>
          </p:cNvPr>
          <p:cNvSpPr>
            <a:spLocks noGrp="1"/>
          </p:cNvSpPr>
          <p:nvPr>
            <p:ph type="ftr" sz="quarter" idx="11"/>
          </p:nvPr>
        </p:nvSpPr>
        <p:spPr/>
        <p:txBody>
          <a:bodyPr/>
          <a:lstStyle/>
          <a:p>
            <a:r>
              <a:rPr lang="en-US"/>
              <a:t>SCS1301 Operating System - Unit 1 Introduction</a:t>
            </a:r>
            <a:endParaRPr lang="en-IN"/>
          </a:p>
        </p:txBody>
      </p:sp>
      <p:sp>
        <p:nvSpPr>
          <p:cNvPr id="6" name="Slide Number Placeholder 5">
            <a:extLst>
              <a:ext uri="{FF2B5EF4-FFF2-40B4-BE49-F238E27FC236}">
                <a16:creationId xmlns:a16="http://schemas.microsoft.com/office/drawing/2014/main" id="{4E83E3F1-45DC-4D62-BC4B-255C54C8536B}"/>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89738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1B2350-D8A2-43BB-83F3-EBE31CC610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40F520-2CE2-4582-9B00-E1787339F2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5F1E84-BBAE-4502-BE51-5B95B04D349E}"/>
              </a:ext>
            </a:extLst>
          </p:cNvPr>
          <p:cNvSpPr>
            <a:spLocks noGrp="1"/>
          </p:cNvSpPr>
          <p:nvPr>
            <p:ph type="dt" sz="half" idx="10"/>
          </p:nvPr>
        </p:nvSpPr>
        <p:spPr/>
        <p:txBody>
          <a:bodyPr/>
          <a:lstStyle/>
          <a:p>
            <a:fld id="{9E92384E-593D-45E3-ADEF-40277A49F63D}" type="datetime1">
              <a:rPr lang="en-IN" smtClean="0"/>
              <a:t>03-09-2020</a:t>
            </a:fld>
            <a:endParaRPr lang="en-IN"/>
          </a:p>
        </p:txBody>
      </p:sp>
      <p:sp>
        <p:nvSpPr>
          <p:cNvPr id="5" name="Footer Placeholder 4">
            <a:extLst>
              <a:ext uri="{FF2B5EF4-FFF2-40B4-BE49-F238E27FC236}">
                <a16:creationId xmlns:a16="http://schemas.microsoft.com/office/drawing/2014/main" id="{36F75446-757F-442E-9C21-C82874BCF571}"/>
              </a:ext>
            </a:extLst>
          </p:cNvPr>
          <p:cNvSpPr>
            <a:spLocks noGrp="1"/>
          </p:cNvSpPr>
          <p:nvPr>
            <p:ph type="ftr" sz="quarter" idx="11"/>
          </p:nvPr>
        </p:nvSpPr>
        <p:spPr/>
        <p:txBody>
          <a:bodyPr/>
          <a:lstStyle/>
          <a:p>
            <a:r>
              <a:rPr lang="en-US"/>
              <a:t>SCS1301 Operating System - Unit 1 Introduction</a:t>
            </a:r>
            <a:endParaRPr lang="en-IN"/>
          </a:p>
        </p:txBody>
      </p:sp>
      <p:sp>
        <p:nvSpPr>
          <p:cNvPr id="6" name="Slide Number Placeholder 5">
            <a:extLst>
              <a:ext uri="{FF2B5EF4-FFF2-40B4-BE49-F238E27FC236}">
                <a16:creationId xmlns:a16="http://schemas.microsoft.com/office/drawing/2014/main" id="{897D1562-0F49-4083-89C5-D747753A9A43}"/>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45755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31B3-4FED-44AF-908F-24863BD3E0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0F69C6-D4E6-46F8-923F-ADC6AEA22DCA}"/>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F3CE4A12-B188-4084-9CB4-3DF7782AB541}"/>
              </a:ext>
            </a:extLst>
          </p:cNvPr>
          <p:cNvSpPr>
            <a:spLocks noGrp="1"/>
          </p:cNvSpPr>
          <p:nvPr>
            <p:ph type="dt" sz="half" idx="10"/>
          </p:nvPr>
        </p:nvSpPr>
        <p:spPr/>
        <p:txBody>
          <a:bodyPr/>
          <a:lstStyle/>
          <a:p>
            <a:fld id="{B8192E0B-CC85-43CF-A3C2-B09FC6788D2F}" type="datetime1">
              <a:rPr lang="en-IN" smtClean="0"/>
              <a:t>03-09-2020</a:t>
            </a:fld>
            <a:endParaRPr lang="en-IN" dirty="0"/>
          </a:p>
        </p:txBody>
      </p:sp>
      <p:sp>
        <p:nvSpPr>
          <p:cNvPr id="5" name="Footer Placeholder 4">
            <a:extLst>
              <a:ext uri="{FF2B5EF4-FFF2-40B4-BE49-F238E27FC236}">
                <a16:creationId xmlns:a16="http://schemas.microsoft.com/office/drawing/2014/main" id="{15AC46E3-2837-4415-8C8B-3E8DFF24FC75}"/>
              </a:ext>
            </a:extLst>
          </p:cNvPr>
          <p:cNvSpPr>
            <a:spLocks noGrp="1"/>
          </p:cNvSpPr>
          <p:nvPr>
            <p:ph type="ftr" sz="quarter" idx="11"/>
          </p:nvPr>
        </p:nvSpPr>
        <p:spPr/>
        <p:txBody>
          <a:bodyPr/>
          <a:lstStyle/>
          <a:p>
            <a:r>
              <a:rPr lang="en-US"/>
              <a:t>SCS1301 Operating System - Unit 1 Introduction</a:t>
            </a:r>
            <a:endParaRPr lang="en-IN"/>
          </a:p>
        </p:txBody>
      </p:sp>
      <p:sp>
        <p:nvSpPr>
          <p:cNvPr id="6" name="Slide Number Placeholder 5">
            <a:extLst>
              <a:ext uri="{FF2B5EF4-FFF2-40B4-BE49-F238E27FC236}">
                <a16:creationId xmlns:a16="http://schemas.microsoft.com/office/drawing/2014/main" id="{3A490897-07D6-41B8-87BF-0470EE3B5D9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3346459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05AF-982A-419A-A8F5-78C8DECE65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FE988D3-0E3F-454B-B40B-181A936E39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85D59-076A-4456-90B0-91762B2382CF}"/>
              </a:ext>
            </a:extLst>
          </p:cNvPr>
          <p:cNvSpPr>
            <a:spLocks noGrp="1"/>
          </p:cNvSpPr>
          <p:nvPr>
            <p:ph type="dt" sz="half" idx="10"/>
          </p:nvPr>
        </p:nvSpPr>
        <p:spPr/>
        <p:txBody>
          <a:bodyPr/>
          <a:lstStyle/>
          <a:p>
            <a:fld id="{AF021870-3F0F-45B3-BE08-4DB507B9ED69}" type="datetime1">
              <a:rPr lang="en-IN" smtClean="0"/>
              <a:t>03-09-2020</a:t>
            </a:fld>
            <a:endParaRPr lang="en-IN"/>
          </a:p>
        </p:txBody>
      </p:sp>
      <p:sp>
        <p:nvSpPr>
          <p:cNvPr id="5" name="Footer Placeholder 4">
            <a:extLst>
              <a:ext uri="{FF2B5EF4-FFF2-40B4-BE49-F238E27FC236}">
                <a16:creationId xmlns:a16="http://schemas.microsoft.com/office/drawing/2014/main" id="{70A7F26C-1CE1-4295-A9F1-40262C303E7D}"/>
              </a:ext>
            </a:extLst>
          </p:cNvPr>
          <p:cNvSpPr>
            <a:spLocks noGrp="1"/>
          </p:cNvSpPr>
          <p:nvPr>
            <p:ph type="ftr" sz="quarter" idx="11"/>
          </p:nvPr>
        </p:nvSpPr>
        <p:spPr/>
        <p:txBody>
          <a:bodyPr/>
          <a:lstStyle/>
          <a:p>
            <a:r>
              <a:rPr lang="en-US"/>
              <a:t>SCS1301 Operating System - Unit 1 Introduction</a:t>
            </a:r>
            <a:endParaRPr lang="en-IN"/>
          </a:p>
        </p:txBody>
      </p:sp>
      <p:sp>
        <p:nvSpPr>
          <p:cNvPr id="6" name="Slide Number Placeholder 5">
            <a:extLst>
              <a:ext uri="{FF2B5EF4-FFF2-40B4-BE49-F238E27FC236}">
                <a16:creationId xmlns:a16="http://schemas.microsoft.com/office/drawing/2014/main" id="{69046D1C-9375-4AAA-80E4-441C77E9550B}"/>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886215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4AB9-10E3-434E-B489-2745C0FA9F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2CAE2C-3FCD-49B2-B2F2-19D3579427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CD85B89-DD15-4695-B7ED-CEF2B64D0A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E5286DA-C0B5-49FF-89BE-4B24A91615B7}"/>
              </a:ext>
            </a:extLst>
          </p:cNvPr>
          <p:cNvSpPr>
            <a:spLocks noGrp="1"/>
          </p:cNvSpPr>
          <p:nvPr>
            <p:ph type="dt" sz="half" idx="10"/>
          </p:nvPr>
        </p:nvSpPr>
        <p:spPr/>
        <p:txBody>
          <a:bodyPr/>
          <a:lstStyle/>
          <a:p>
            <a:fld id="{C40A20E1-7A18-4D4A-A1A1-22ED030D5616}" type="datetime1">
              <a:rPr lang="en-IN" smtClean="0"/>
              <a:t>03-09-2020</a:t>
            </a:fld>
            <a:endParaRPr lang="en-IN"/>
          </a:p>
        </p:txBody>
      </p:sp>
      <p:sp>
        <p:nvSpPr>
          <p:cNvPr id="6" name="Footer Placeholder 5">
            <a:extLst>
              <a:ext uri="{FF2B5EF4-FFF2-40B4-BE49-F238E27FC236}">
                <a16:creationId xmlns:a16="http://schemas.microsoft.com/office/drawing/2014/main" id="{D90EFD9C-24A3-45BE-9CF6-43380DADA27E}"/>
              </a:ext>
            </a:extLst>
          </p:cNvPr>
          <p:cNvSpPr>
            <a:spLocks noGrp="1"/>
          </p:cNvSpPr>
          <p:nvPr>
            <p:ph type="ftr" sz="quarter" idx="11"/>
          </p:nvPr>
        </p:nvSpPr>
        <p:spPr/>
        <p:txBody>
          <a:bodyPr/>
          <a:lstStyle/>
          <a:p>
            <a:r>
              <a:rPr lang="en-US"/>
              <a:t>SCS1301 Operating System - Unit 1 Introduction</a:t>
            </a:r>
            <a:endParaRPr lang="en-IN"/>
          </a:p>
        </p:txBody>
      </p:sp>
      <p:sp>
        <p:nvSpPr>
          <p:cNvPr id="7" name="Slide Number Placeholder 6">
            <a:extLst>
              <a:ext uri="{FF2B5EF4-FFF2-40B4-BE49-F238E27FC236}">
                <a16:creationId xmlns:a16="http://schemas.microsoft.com/office/drawing/2014/main" id="{A4E30791-2485-4827-89BD-2620D5617AB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1814405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88FD-93FF-4205-98A0-A532BC975BC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3CD9D5-DCE4-4AD8-B4E9-C9BF0DDE24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078F08-8505-48D2-B372-AEDA89F449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6E6C90-6118-4CD0-A452-70770D3CE9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1829F-55A9-4BDE-A548-0298DC04F4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3DB3A17-04D9-42A6-8A96-C1C0E82278AA}"/>
              </a:ext>
            </a:extLst>
          </p:cNvPr>
          <p:cNvSpPr>
            <a:spLocks noGrp="1"/>
          </p:cNvSpPr>
          <p:nvPr>
            <p:ph type="dt" sz="half" idx="10"/>
          </p:nvPr>
        </p:nvSpPr>
        <p:spPr/>
        <p:txBody>
          <a:bodyPr/>
          <a:lstStyle/>
          <a:p>
            <a:fld id="{8011D5FA-4E0E-4BEC-A44D-54AD15E4DAEB}" type="datetime1">
              <a:rPr lang="en-IN" smtClean="0"/>
              <a:t>03-09-2020</a:t>
            </a:fld>
            <a:endParaRPr lang="en-IN"/>
          </a:p>
        </p:txBody>
      </p:sp>
      <p:sp>
        <p:nvSpPr>
          <p:cNvPr id="8" name="Footer Placeholder 7">
            <a:extLst>
              <a:ext uri="{FF2B5EF4-FFF2-40B4-BE49-F238E27FC236}">
                <a16:creationId xmlns:a16="http://schemas.microsoft.com/office/drawing/2014/main" id="{655C95FE-FB87-4886-A3B6-A6B47BABE0FF}"/>
              </a:ext>
            </a:extLst>
          </p:cNvPr>
          <p:cNvSpPr>
            <a:spLocks noGrp="1"/>
          </p:cNvSpPr>
          <p:nvPr>
            <p:ph type="ftr" sz="quarter" idx="11"/>
          </p:nvPr>
        </p:nvSpPr>
        <p:spPr/>
        <p:txBody>
          <a:bodyPr/>
          <a:lstStyle/>
          <a:p>
            <a:r>
              <a:rPr lang="en-US"/>
              <a:t>SCS1301 Operating System - Unit 1 Introduction</a:t>
            </a:r>
            <a:endParaRPr lang="en-IN"/>
          </a:p>
        </p:txBody>
      </p:sp>
      <p:sp>
        <p:nvSpPr>
          <p:cNvPr id="9" name="Slide Number Placeholder 8">
            <a:extLst>
              <a:ext uri="{FF2B5EF4-FFF2-40B4-BE49-F238E27FC236}">
                <a16:creationId xmlns:a16="http://schemas.microsoft.com/office/drawing/2014/main" id="{0D40977A-5AB3-474C-92AF-B1A0C31B3EBA}"/>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517080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0D404-2C2A-4C44-BE1A-7788DAB55B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198680-66A1-44E0-B876-63B7415D0476}"/>
              </a:ext>
            </a:extLst>
          </p:cNvPr>
          <p:cNvSpPr>
            <a:spLocks noGrp="1"/>
          </p:cNvSpPr>
          <p:nvPr>
            <p:ph type="dt" sz="half" idx="10"/>
          </p:nvPr>
        </p:nvSpPr>
        <p:spPr/>
        <p:txBody>
          <a:bodyPr/>
          <a:lstStyle/>
          <a:p>
            <a:fld id="{C092B0D1-AB4E-428F-9F8E-BE88A6444C49}" type="datetime1">
              <a:rPr lang="en-IN" smtClean="0"/>
              <a:t>03-09-2020</a:t>
            </a:fld>
            <a:endParaRPr lang="en-IN"/>
          </a:p>
        </p:txBody>
      </p:sp>
      <p:sp>
        <p:nvSpPr>
          <p:cNvPr id="4" name="Footer Placeholder 3">
            <a:extLst>
              <a:ext uri="{FF2B5EF4-FFF2-40B4-BE49-F238E27FC236}">
                <a16:creationId xmlns:a16="http://schemas.microsoft.com/office/drawing/2014/main" id="{64E59AD0-9B2D-415C-8796-74A6D1EBA2B2}"/>
              </a:ext>
            </a:extLst>
          </p:cNvPr>
          <p:cNvSpPr>
            <a:spLocks noGrp="1"/>
          </p:cNvSpPr>
          <p:nvPr>
            <p:ph type="ftr" sz="quarter" idx="11"/>
          </p:nvPr>
        </p:nvSpPr>
        <p:spPr/>
        <p:txBody>
          <a:bodyPr/>
          <a:lstStyle/>
          <a:p>
            <a:r>
              <a:rPr lang="en-US"/>
              <a:t>SCS1301 Operating System - Unit 1 Introduction</a:t>
            </a:r>
            <a:endParaRPr lang="en-IN"/>
          </a:p>
        </p:txBody>
      </p:sp>
      <p:sp>
        <p:nvSpPr>
          <p:cNvPr id="5" name="Slide Number Placeholder 4">
            <a:extLst>
              <a:ext uri="{FF2B5EF4-FFF2-40B4-BE49-F238E27FC236}">
                <a16:creationId xmlns:a16="http://schemas.microsoft.com/office/drawing/2014/main" id="{2717F2C6-5AA6-4074-9A34-E4A7C3FDB16E}"/>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1655558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AAFC19-1BB9-41E7-88A5-541C238AC3F4}"/>
              </a:ext>
            </a:extLst>
          </p:cNvPr>
          <p:cNvSpPr>
            <a:spLocks noGrp="1"/>
          </p:cNvSpPr>
          <p:nvPr>
            <p:ph type="dt" sz="half" idx="10"/>
          </p:nvPr>
        </p:nvSpPr>
        <p:spPr/>
        <p:txBody>
          <a:bodyPr/>
          <a:lstStyle/>
          <a:p>
            <a:fld id="{EAE78F11-F963-44F0-9D19-7647BF871F22}" type="datetime1">
              <a:rPr lang="en-IN" smtClean="0"/>
              <a:t>03-09-2020</a:t>
            </a:fld>
            <a:endParaRPr lang="en-IN"/>
          </a:p>
        </p:txBody>
      </p:sp>
      <p:sp>
        <p:nvSpPr>
          <p:cNvPr id="3" name="Footer Placeholder 2">
            <a:extLst>
              <a:ext uri="{FF2B5EF4-FFF2-40B4-BE49-F238E27FC236}">
                <a16:creationId xmlns:a16="http://schemas.microsoft.com/office/drawing/2014/main" id="{41B3FA06-8CE8-44B1-997D-296869625F3F}"/>
              </a:ext>
            </a:extLst>
          </p:cNvPr>
          <p:cNvSpPr>
            <a:spLocks noGrp="1"/>
          </p:cNvSpPr>
          <p:nvPr>
            <p:ph type="ftr" sz="quarter" idx="11"/>
          </p:nvPr>
        </p:nvSpPr>
        <p:spPr/>
        <p:txBody>
          <a:bodyPr/>
          <a:lstStyle/>
          <a:p>
            <a:r>
              <a:rPr lang="en-US"/>
              <a:t>SCS1301 Operating System - Unit 1 Introduction</a:t>
            </a:r>
            <a:endParaRPr lang="en-IN"/>
          </a:p>
        </p:txBody>
      </p:sp>
      <p:sp>
        <p:nvSpPr>
          <p:cNvPr id="4" name="Slide Number Placeholder 3">
            <a:extLst>
              <a:ext uri="{FF2B5EF4-FFF2-40B4-BE49-F238E27FC236}">
                <a16:creationId xmlns:a16="http://schemas.microsoft.com/office/drawing/2014/main" id="{C819AAE2-0880-4C80-9291-0B894DDD7E1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400003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75D8-B54C-44CF-A80D-A7AB1EC394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42BB1C-D321-46D5-81C8-E1C0EF338E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9AA224-1EF5-455C-8620-5EC0588D8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EC8025-41F6-4524-A072-EF7F0CF4B22D}"/>
              </a:ext>
            </a:extLst>
          </p:cNvPr>
          <p:cNvSpPr>
            <a:spLocks noGrp="1"/>
          </p:cNvSpPr>
          <p:nvPr>
            <p:ph type="dt" sz="half" idx="10"/>
          </p:nvPr>
        </p:nvSpPr>
        <p:spPr/>
        <p:txBody>
          <a:bodyPr/>
          <a:lstStyle/>
          <a:p>
            <a:fld id="{6738BB7A-8367-47A5-9B15-148BC7B52A4C}" type="datetime1">
              <a:rPr lang="en-IN" smtClean="0"/>
              <a:t>03-09-2020</a:t>
            </a:fld>
            <a:endParaRPr lang="en-IN"/>
          </a:p>
        </p:txBody>
      </p:sp>
      <p:sp>
        <p:nvSpPr>
          <p:cNvPr id="6" name="Footer Placeholder 5">
            <a:extLst>
              <a:ext uri="{FF2B5EF4-FFF2-40B4-BE49-F238E27FC236}">
                <a16:creationId xmlns:a16="http://schemas.microsoft.com/office/drawing/2014/main" id="{4FA654C4-9BCD-4656-A0D9-0A088F7BE1F4}"/>
              </a:ext>
            </a:extLst>
          </p:cNvPr>
          <p:cNvSpPr>
            <a:spLocks noGrp="1"/>
          </p:cNvSpPr>
          <p:nvPr>
            <p:ph type="ftr" sz="quarter" idx="11"/>
          </p:nvPr>
        </p:nvSpPr>
        <p:spPr/>
        <p:txBody>
          <a:bodyPr/>
          <a:lstStyle/>
          <a:p>
            <a:r>
              <a:rPr lang="en-US"/>
              <a:t>SCS1301 Operating System - Unit 1 Introduction</a:t>
            </a:r>
            <a:endParaRPr lang="en-IN"/>
          </a:p>
        </p:txBody>
      </p:sp>
      <p:sp>
        <p:nvSpPr>
          <p:cNvPr id="7" name="Slide Number Placeholder 6">
            <a:extLst>
              <a:ext uri="{FF2B5EF4-FFF2-40B4-BE49-F238E27FC236}">
                <a16:creationId xmlns:a16="http://schemas.microsoft.com/office/drawing/2014/main" id="{68BE6148-2CF2-4411-9E71-1383241197F3}"/>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73816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6B57-4414-4D00-A552-8DF3F69456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E114F2-91DA-4DA9-BBEF-287F838E95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F0E02FC-81C6-4F0B-B01B-D1B56AD9B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887249-9ED3-4B4B-94A3-3567D840D546}"/>
              </a:ext>
            </a:extLst>
          </p:cNvPr>
          <p:cNvSpPr>
            <a:spLocks noGrp="1"/>
          </p:cNvSpPr>
          <p:nvPr>
            <p:ph type="dt" sz="half" idx="10"/>
          </p:nvPr>
        </p:nvSpPr>
        <p:spPr/>
        <p:txBody>
          <a:bodyPr/>
          <a:lstStyle/>
          <a:p>
            <a:fld id="{3325CF78-5B4A-4A4F-B208-5C7076899A71}" type="datetime1">
              <a:rPr lang="en-IN" smtClean="0"/>
              <a:t>03-09-2020</a:t>
            </a:fld>
            <a:endParaRPr lang="en-IN"/>
          </a:p>
        </p:txBody>
      </p:sp>
      <p:sp>
        <p:nvSpPr>
          <p:cNvPr id="6" name="Footer Placeholder 5">
            <a:extLst>
              <a:ext uri="{FF2B5EF4-FFF2-40B4-BE49-F238E27FC236}">
                <a16:creationId xmlns:a16="http://schemas.microsoft.com/office/drawing/2014/main" id="{B69B77AA-9B0B-42FB-90B1-EFB36B1050AB}"/>
              </a:ext>
            </a:extLst>
          </p:cNvPr>
          <p:cNvSpPr>
            <a:spLocks noGrp="1"/>
          </p:cNvSpPr>
          <p:nvPr>
            <p:ph type="ftr" sz="quarter" idx="11"/>
          </p:nvPr>
        </p:nvSpPr>
        <p:spPr/>
        <p:txBody>
          <a:bodyPr/>
          <a:lstStyle/>
          <a:p>
            <a:r>
              <a:rPr lang="en-US"/>
              <a:t>SCS1301 Operating System - Unit 1 Introduction</a:t>
            </a:r>
            <a:endParaRPr lang="en-IN"/>
          </a:p>
        </p:txBody>
      </p:sp>
      <p:sp>
        <p:nvSpPr>
          <p:cNvPr id="7" name="Slide Number Placeholder 6">
            <a:extLst>
              <a:ext uri="{FF2B5EF4-FFF2-40B4-BE49-F238E27FC236}">
                <a16:creationId xmlns:a16="http://schemas.microsoft.com/office/drawing/2014/main" id="{84F638BF-E992-47DA-824F-7264E1F678A2}"/>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3608131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3B4F0-CACE-4879-B829-8A8DE283C9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7D7AC3-BD15-458F-9118-ECF83C64DB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178AC-10CD-4007-8A3D-83822FF5E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F7D728-A9C9-44B9-B3FC-A02A59E60668}" type="datetime1">
              <a:rPr lang="en-IN" smtClean="0"/>
              <a:t>03-09-2020</a:t>
            </a:fld>
            <a:endParaRPr lang="en-IN"/>
          </a:p>
        </p:txBody>
      </p:sp>
      <p:sp>
        <p:nvSpPr>
          <p:cNvPr id="5" name="Footer Placeholder 4">
            <a:extLst>
              <a:ext uri="{FF2B5EF4-FFF2-40B4-BE49-F238E27FC236}">
                <a16:creationId xmlns:a16="http://schemas.microsoft.com/office/drawing/2014/main" id="{635BC67C-CFB8-47EB-81DA-660269DFF5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SCS1301 Operating System - Unit 1 Introduction</a:t>
            </a:r>
            <a:endParaRPr lang="en-IN"/>
          </a:p>
        </p:txBody>
      </p:sp>
      <p:sp>
        <p:nvSpPr>
          <p:cNvPr id="6" name="Slide Number Placeholder 5">
            <a:extLst>
              <a:ext uri="{FF2B5EF4-FFF2-40B4-BE49-F238E27FC236}">
                <a16:creationId xmlns:a16="http://schemas.microsoft.com/office/drawing/2014/main" id="{2D1A37FE-0197-41EB-93B0-5888672774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D4F2A-FF3F-4D76-897B-B2071BBC9AF3}" type="slidenum">
              <a:rPr lang="en-IN" smtClean="0"/>
              <a:t>‹#›</a:t>
            </a:fld>
            <a:endParaRPr lang="en-IN"/>
          </a:p>
        </p:txBody>
      </p:sp>
    </p:spTree>
    <p:extLst>
      <p:ext uri="{BB962C8B-B14F-4D97-AF65-F5344CB8AC3E}">
        <p14:creationId xmlns:p14="http://schemas.microsoft.com/office/powerpoint/2010/main" val="2919936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E9BE2-8210-4D49-9381-A88CEE440033}"/>
              </a:ext>
            </a:extLst>
          </p:cNvPr>
          <p:cNvSpPr>
            <a:spLocks noGrp="1"/>
          </p:cNvSpPr>
          <p:nvPr>
            <p:ph type="ctrTitle"/>
          </p:nvPr>
        </p:nvSpPr>
        <p:spPr>
          <a:xfrm>
            <a:off x="1550634" y="3279637"/>
            <a:ext cx="9144000" cy="2387600"/>
          </a:xfrm>
        </p:spPr>
        <p:txBody>
          <a:bodyPr>
            <a:noAutofit/>
          </a:bodyPr>
          <a:lstStyle/>
          <a:p>
            <a:pPr algn="ctr"/>
            <a:r>
              <a:rPr lang="en-IN" sz="4400" b="1" dirty="0"/>
              <a:t>Subject Code: SCS1301 </a:t>
            </a:r>
            <a:br>
              <a:rPr lang="en-IN" sz="4400" b="1" dirty="0"/>
            </a:br>
            <a:r>
              <a:rPr lang="en-IN" sz="4400" b="1" dirty="0"/>
              <a:t>Subject Name: Operating System</a:t>
            </a:r>
            <a:br>
              <a:rPr lang="en-IN" sz="4400" b="1" dirty="0"/>
            </a:br>
            <a:br>
              <a:rPr lang="en-IN" sz="4400" dirty="0"/>
            </a:br>
            <a:r>
              <a:rPr lang="en-IN" sz="4400" b="1" dirty="0"/>
              <a:t>Faculty Name: </a:t>
            </a:r>
            <a:r>
              <a:rPr lang="en-IN" sz="4400" b="1" dirty="0" err="1"/>
              <a:t>Dr.</a:t>
            </a:r>
            <a:r>
              <a:rPr lang="en-IN" sz="4400" b="1" dirty="0"/>
              <a:t> P. AJITHA</a:t>
            </a:r>
            <a:br>
              <a:rPr lang="en-IN" sz="4400" b="1" dirty="0"/>
            </a:br>
            <a:endParaRPr lang="en-IN" sz="4400" dirty="0"/>
          </a:p>
        </p:txBody>
      </p:sp>
      <p:pic>
        <p:nvPicPr>
          <p:cNvPr id="7" name="Picture 6">
            <a:extLst>
              <a:ext uri="{FF2B5EF4-FFF2-40B4-BE49-F238E27FC236}">
                <a16:creationId xmlns:a16="http://schemas.microsoft.com/office/drawing/2014/main" id="{105608CE-47A8-4D52-86DE-E70FB4C91E3F}"/>
              </a:ext>
            </a:extLst>
          </p:cNvPr>
          <p:cNvPicPr>
            <a:picLocks noChangeAspect="1"/>
          </p:cNvPicPr>
          <p:nvPr/>
        </p:nvPicPr>
        <p:blipFill>
          <a:blip r:embed="rId2"/>
          <a:stretch>
            <a:fillRect/>
          </a:stretch>
        </p:blipFill>
        <p:spPr>
          <a:xfrm>
            <a:off x="9038940" y="50800"/>
            <a:ext cx="1386776" cy="1400175"/>
          </a:xfrm>
          <a:prstGeom prst="rect">
            <a:avLst/>
          </a:prstGeom>
        </p:spPr>
      </p:pic>
      <p:sp>
        <p:nvSpPr>
          <p:cNvPr id="4" name="Date Placeholder 3">
            <a:extLst>
              <a:ext uri="{FF2B5EF4-FFF2-40B4-BE49-F238E27FC236}">
                <a16:creationId xmlns:a16="http://schemas.microsoft.com/office/drawing/2014/main" id="{DE4603CB-2C8A-48BB-B566-2FDCE3BC894E}"/>
              </a:ext>
            </a:extLst>
          </p:cNvPr>
          <p:cNvSpPr>
            <a:spLocks noGrp="1"/>
          </p:cNvSpPr>
          <p:nvPr>
            <p:ph type="dt" sz="half" idx="10"/>
          </p:nvPr>
        </p:nvSpPr>
        <p:spPr/>
        <p:txBody>
          <a:bodyPr/>
          <a:lstStyle/>
          <a:p>
            <a:fld id="{77167C16-DF8A-429E-9852-FE2AE82EFDCF}" type="datetime1">
              <a:rPr lang="en-IN" smtClean="0"/>
              <a:t>03-09-2020</a:t>
            </a:fld>
            <a:endParaRPr lang="en-IN"/>
          </a:p>
        </p:txBody>
      </p:sp>
      <p:sp>
        <p:nvSpPr>
          <p:cNvPr id="5" name="Footer Placeholder 4">
            <a:extLst>
              <a:ext uri="{FF2B5EF4-FFF2-40B4-BE49-F238E27FC236}">
                <a16:creationId xmlns:a16="http://schemas.microsoft.com/office/drawing/2014/main" id="{0BF6E1E4-C863-41F8-BE7C-A93E81107932}"/>
              </a:ext>
            </a:extLst>
          </p:cNvPr>
          <p:cNvSpPr>
            <a:spLocks noGrp="1"/>
          </p:cNvSpPr>
          <p:nvPr>
            <p:ph type="ftr" sz="quarter" idx="11"/>
          </p:nvPr>
        </p:nvSpPr>
        <p:spPr/>
        <p:txBody>
          <a:bodyPr/>
          <a:lstStyle/>
          <a:p>
            <a:r>
              <a:rPr lang="en-US"/>
              <a:t>SCS1301 Operating System - Unit 1 Introduction</a:t>
            </a:r>
            <a:endParaRPr lang="en-IN" dirty="0"/>
          </a:p>
        </p:txBody>
      </p:sp>
      <p:sp>
        <p:nvSpPr>
          <p:cNvPr id="6" name="Slide Number Placeholder 5">
            <a:extLst>
              <a:ext uri="{FF2B5EF4-FFF2-40B4-BE49-F238E27FC236}">
                <a16:creationId xmlns:a16="http://schemas.microsoft.com/office/drawing/2014/main" id="{90DA9A70-C579-4621-AEF8-5693B168D4F8}"/>
              </a:ext>
            </a:extLst>
          </p:cNvPr>
          <p:cNvSpPr>
            <a:spLocks noGrp="1"/>
          </p:cNvSpPr>
          <p:nvPr>
            <p:ph type="sldNum" sz="quarter" idx="12"/>
          </p:nvPr>
        </p:nvSpPr>
        <p:spPr/>
        <p:txBody>
          <a:bodyPr/>
          <a:lstStyle/>
          <a:p>
            <a:fld id="{C47D4F2A-FF3F-4D76-897B-B2071BBC9AF3}" type="slidenum">
              <a:rPr lang="en-IN" smtClean="0"/>
              <a:t>1</a:t>
            </a:fld>
            <a:endParaRPr lang="en-IN"/>
          </a:p>
        </p:txBody>
      </p:sp>
    </p:spTree>
    <p:extLst>
      <p:ext uri="{BB962C8B-B14F-4D97-AF65-F5344CB8AC3E}">
        <p14:creationId xmlns:p14="http://schemas.microsoft.com/office/powerpoint/2010/main" val="2804940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4801" y="1865120"/>
            <a:ext cx="10601679" cy="646331"/>
          </a:xfrm>
          <a:prstGeom prst="rect">
            <a:avLst/>
          </a:prstGeom>
          <a:noFill/>
        </p:spPr>
        <p:txBody>
          <a:bodyPr wrap="square" rtlCol="0">
            <a:spAutoFit/>
          </a:bodyPr>
          <a:lstStyle/>
          <a:p>
            <a:pPr algn="just"/>
            <a:endParaRPr lang="en-IN" sz="1200" dirty="0"/>
          </a:p>
          <a:p>
            <a:pPr algn="just"/>
            <a:endParaRPr lang="en-IN" sz="2400" dirty="0"/>
          </a:p>
        </p:txBody>
      </p:sp>
      <p:grpSp>
        <p:nvGrpSpPr>
          <p:cNvPr id="17" name="Group 16">
            <a:extLst>
              <a:ext uri="{FF2B5EF4-FFF2-40B4-BE49-F238E27FC236}">
                <a16:creationId xmlns:a16="http://schemas.microsoft.com/office/drawing/2014/main" id="{01810BB4-C2F5-4D1D-89D8-9B8509A2BCDF}"/>
              </a:ext>
            </a:extLst>
          </p:cNvPr>
          <p:cNvGrpSpPr/>
          <p:nvPr/>
        </p:nvGrpSpPr>
        <p:grpSpPr>
          <a:xfrm>
            <a:off x="785571" y="2222038"/>
            <a:ext cx="9891954" cy="3441007"/>
            <a:chOff x="756997" y="2441920"/>
            <a:chExt cx="8204398" cy="3441007"/>
          </a:xfrm>
        </p:grpSpPr>
        <p:grpSp>
          <p:nvGrpSpPr>
            <p:cNvPr id="18" name="Group 17">
              <a:extLst>
                <a:ext uri="{FF2B5EF4-FFF2-40B4-BE49-F238E27FC236}">
                  <a16:creationId xmlns:a16="http://schemas.microsoft.com/office/drawing/2014/main" id="{25460850-31F5-4568-87DD-E1C5D645820F}"/>
                </a:ext>
              </a:extLst>
            </p:cNvPr>
            <p:cNvGrpSpPr/>
            <p:nvPr/>
          </p:nvGrpSpPr>
          <p:grpSpPr>
            <a:xfrm>
              <a:off x="756997" y="2441920"/>
              <a:ext cx="8204398" cy="3441007"/>
              <a:chOff x="766522" y="2441920"/>
              <a:chExt cx="8204398" cy="3441007"/>
            </a:xfrm>
          </p:grpSpPr>
          <p:sp>
            <p:nvSpPr>
              <p:cNvPr id="20" name="Rectangle 19">
                <a:extLst>
                  <a:ext uri="{FF2B5EF4-FFF2-40B4-BE49-F238E27FC236}">
                    <a16:creationId xmlns:a16="http://schemas.microsoft.com/office/drawing/2014/main" id="{02658D76-626C-4184-9EBC-29A191EA3FE0}"/>
                  </a:ext>
                </a:extLst>
              </p:cNvPr>
              <p:cNvSpPr/>
              <p:nvPr/>
            </p:nvSpPr>
            <p:spPr>
              <a:xfrm>
                <a:off x="766522" y="2903585"/>
                <a:ext cx="2238375" cy="695325"/>
              </a:xfrm>
              <a:prstGeom prst="rect">
                <a:avLst/>
              </a:prstGeom>
              <a:solidFill>
                <a:srgbClr val="90C226"/>
              </a:solidFill>
              <a:ln w="19050" cap="rnd" cmpd="sng" algn="ctr">
                <a:solidFill>
                  <a:srgbClr val="90C226">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User</a:t>
                </a:r>
              </a:p>
            </p:txBody>
          </p:sp>
          <p:sp>
            <p:nvSpPr>
              <p:cNvPr id="21" name="Rectangle 20">
                <a:extLst>
                  <a:ext uri="{FF2B5EF4-FFF2-40B4-BE49-F238E27FC236}">
                    <a16:creationId xmlns:a16="http://schemas.microsoft.com/office/drawing/2014/main" id="{553456ED-4E5E-4B24-80FC-DB26E4C92852}"/>
                  </a:ext>
                </a:extLst>
              </p:cNvPr>
              <p:cNvSpPr/>
              <p:nvPr/>
            </p:nvSpPr>
            <p:spPr>
              <a:xfrm>
                <a:off x="812311" y="4944714"/>
                <a:ext cx="2238375" cy="695325"/>
              </a:xfrm>
              <a:prstGeom prst="rect">
                <a:avLst/>
              </a:prstGeom>
              <a:solidFill>
                <a:srgbClr val="90C226"/>
              </a:solidFill>
              <a:ln w="19050" cap="rnd" cmpd="sng" algn="ctr">
                <a:solidFill>
                  <a:srgbClr val="90C226">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Hardware(CPU, Memory, I/O unit)</a:t>
                </a:r>
              </a:p>
            </p:txBody>
          </p:sp>
          <p:cxnSp>
            <p:nvCxnSpPr>
              <p:cNvPr id="22" name="Straight Arrow Connector 21">
                <a:extLst>
                  <a:ext uri="{FF2B5EF4-FFF2-40B4-BE49-F238E27FC236}">
                    <a16:creationId xmlns:a16="http://schemas.microsoft.com/office/drawing/2014/main" id="{787BA444-9768-48F9-9D84-BE5879214AFD}"/>
                  </a:ext>
                </a:extLst>
              </p:cNvPr>
              <p:cNvCxnSpPr>
                <a:cxnSpLocks/>
              </p:cNvCxnSpPr>
              <p:nvPr/>
            </p:nvCxnSpPr>
            <p:spPr>
              <a:xfrm flipH="1">
                <a:off x="1714258" y="3577479"/>
                <a:ext cx="19050" cy="1381917"/>
              </a:xfrm>
              <a:prstGeom prst="straightConnector1">
                <a:avLst/>
              </a:prstGeom>
              <a:noFill/>
              <a:ln w="12700" cap="rnd" cmpd="sng" algn="ctr">
                <a:solidFill>
                  <a:srgbClr val="90C226"/>
                </a:solidFill>
                <a:prstDash val="solid"/>
                <a:headEnd type="triangle"/>
                <a:tailEnd type="triangle"/>
              </a:ln>
              <a:effectLst/>
            </p:spPr>
          </p:cxnSp>
          <p:sp>
            <p:nvSpPr>
              <p:cNvPr id="23" name="Rectangle 22">
                <a:extLst>
                  <a:ext uri="{FF2B5EF4-FFF2-40B4-BE49-F238E27FC236}">
                    <a16:creationId xmlns:a16="http://schemas.microsoft.com/office/drawing/2014/main" id="{9E55D296-7B65-4992-93F9-2AC74FE455CF}"/>
                  </a:ext>
                </a:extLst>
              </p:cNvPr>
              <p:cNvSpPr/>
              <p:nvPr/>
            </p:nvSpPr>
            <p:spPr>
              <a:xfrm>
                <a:off x="7001625" y="2441920"/>
                <a:ext cx="1709740" cy="637713"/>
              </a:xfrm>
              <a:prstGeom prst="rect">
                <a:avLst/>
              </a:prstGeom>
              <a:solidFill>
                <a:srgbClr val="90C226"/>
              </a:solidFill>
              <a:ln w="19050" cap="rnd" cmpd="sng" algn="ctr">
                <a:solidFill>
                  <a:srgbClr val="90C226">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User</a:t>
                </a:r>
              </a:p>
            </p:txBody>
          </p:sp>
          <p:sp>
            <p:nvSpPr>
              <p:cNvPr id="24" name="Rectangle 23">
                <a:extLst>
                  <a:ext uri="{FF2B5EF4-FFF2-40B4-BE49-F238E27FC236}">
                    <a16:creationId xmlns:a16="http://schemas.microsoft.com/office/drawing/2014/main" id="{D56AFBD4-1BF4-4AB2-AA0C-992C52CC0110}"/>
                  </a:ext>
                </a:extLst>
              </p:cNvPr>
              <p:cNvSpPr/>
              <p:nvPr/>
            </p:nvSpPr>
            <p:spPr>
              <a:xfrm>
                <a:off x="7001625" y="3703620"/>
                <a:ext cx="1709740" cy="637713"/>
              </a:xfrm>
              <a:prstGeom prst="rect">
                <a:avLst/>
              </a:prstGeom>
              <a:solidFill>
                <a:srgbClr val="90C226"/>
              </a:solidFill>
              <a:ln w="19050" cap="rnd" cmpd="sng" algn="ctr">
                <a:solidFill>
                  <a:srgbClr val="90C226">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Operating System</a:t>
                </a:r>
              </a:p>
            </p:txBody>
          </p:sp>
          <p:sp>
            <p:nvSpPr>
              <p:cNvPr id="25" name="Rectangle 24">
                <a:extLst>
                  <a:ext uri="{FF2B5EF4-FFF2-40B4-BE49-F238E27FC236}">
                    <a16:creationId xmlns:a16="http://schemas.microsoft.com/office/drawing/2014/main" id="{9BD8197D-D13B-48AF-BF6D-5B1AC24269D4}"/>
                  </a:ext>
                </a:extLst>
              </p:cNvPr>
              <p:cNvSpPr/>
              <p:nvPr/>
            </p:nvSpPr>
            <p:spPr>
              <a:xfrm>
                <a:off x="6742070" y="5073764"/>
                <a:ext cx="2228850" cy="809163"/>
              </a:xfrm>
              <a:prstGeom prst="rect">
                <a:avLst/>
              </a:prstGeom>
              <a:solidFill>
                <a:srgbClr val="90C226"/>
              </a:solidFill>
              <a:ln w="19050" cap="rnd" cmpd="sng" algn="ctr">
                <a:solidFill>
                  <a:srgbClr val="90C226">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Hardware(CPU, Memory, I/O unit)</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cxnSp>
            <p:nvCxnSpPr>
              <p:cNvPr id="26" name="Straight Arrow Connector 25">
                <a:extLst>
                  <a:ext uri="{FF2B5EF4-FFF2-40B4-BE49-F238E27FC236}">
                    <a16:creationId xmlns:a16="http://schemas.microsoft.com/office/drawing/2014/main" id="{708EE139-2A27-4DF5-BB5A-E10388F69E28}"/>
                  </a:ext>
                </a:extLst>
              </p:cNvPr>
              <p:cNvCxnSpPr>
                <a:cxnSpLocks/>
              </p:cNvCxnSpPr>
              <p:nvPr/>
            </p:nvCxnSpPr>
            <p:spPr>
              <a:xfrm>
                <a:off x="7856495" y="4341333"/>
                <a:ext cx="0" cy="710075"/>
              </a:xfrm>
              <a:prstGeom prst="straightConnector1">
                <a:avLst/>
              </a:prstGeom>
              <a:noFill/>
              <a:ln w="12700" cap="rnd" cmpd="sng" algn="ctr">
                <a:solidFill>
                  <a:srgbClr val="90C226"/>
                </a:solidFill>
                <a:prstDash val="solid"/>
                <a:headEnd type="triangle"/>
                <a:tailEnd type="triangle"/>
              </a:ln>
              <a:effectLst/>
            </p:spPr>
          </p:cxnSp>
          <p:sp>
            <p:nvSpPr>
              <p:cNvPr id="27" name="Rectangle 26">
                <a:extLst>
                  <a:ext uri="{FF2B5EF4-FFF2-40B4-BE49-F238E27FC236}">
                    <a16:creationId xmlns:a16="http://schemas.microsoft.com/office/drawing/2014/main" id="{65CB45D2-1A18-4996-BEB9-FD0516408010}"/>
                  </a:ext>
                </a:extLst>
              </p:cNvPr>
              <p:cNvSpPr/>
              <p:nvPr/>
            </p:nvSpPr>
            <p:spPr>
              <a:xfrm>
                <a:off x="5108530" y="2906827"/>
                <a:ext cx="1476376" cy="2733212"/>
              </a:xfrm>
              <a:prstGeom prst="rect">
                <a:avLst/>
              </a:prstGeom>
              <a:solidFill>
                <a:srgbClr val="90C226"/>
              </a:solidFill>
              <a:ln w="19050" cap="rnd" cmpd="sng" algn="ctr">
                <a:solidFill>
                  <a:srgbClr val="90C226">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err="1">
                    <a:ln>
                      <a:noFill/>
                    </a:ln>
                    <a:solidFill>
                      <a:prstClr val="white"/>
                    </a:solidFill>
                    <a:effectLst/>
                    <a:uLnTx/>
                    <a:uFillTx/>
                    <a:latin typeface="Trebuchet MS" panose="020B0603020202020204"/>
                    <a:ea typeface="+mn-ea"/>
                    <a:cs typeface="+mn-cs"/>
                  </a:rPr>
                  <a:t>printf</a:t>
                </a: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a:t>
                </a:r>
                <a:r>
                  <a:rPr kumimoji="0" lang="en-IN" sz="1800" b="0" i="0" u="none" strike="noStrike" kern="0" cap="none" spc="0" normalizeH="0" baseline="0" noProof="0" dirty="0" err="1">
                    <a:ln>
                      <a:noFill/>
                    </a:ln>
                    <a:solidFill>
                      <a:prstClr val="white"/>
                    </a:solidFill>
                    <a:effectLst/>
                    <a:uLnTx/>
                    <a:uFillTx/>
                    <a:latin typeface="Trebuchet MS" panose="020B0603020202020204"/>
                    <a:ea typeface="+mn-ea"/>
                    <a:cs typeface="+mn-cs"/>
                  </a:rPr>
                  <a:t>hai</a:t>
                </a: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OS make System call write()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a:t>
                </a:r>
              </a:p>
            </p:txBody>
          </p:sp>
          <p:sp>
            <p:nvSpPr>
              <p:cNvPr id="28" name="Rectangle 27">
                <a:extLst>
                  <a:ext uri="{FF2B5EF4-FFF2-40B4-BE49-F238E27FC236}">
                    <a16:creationId xmlns:a16="http://schemas.microsoft.com/office/drawing/2014/main" id="{BC42728B-F5CE-48F3-89FB-882E729A796B}"/>
                  </a:ext>
                </a:extLst>
              </p:cNvPr>
              <p:cNvSpPr/>
              <p:nvPr/>
            </p:nvSpPr>
            <p:spPr>
              <a:xfrm>
                <a:off x="3204920" y="2903585"/>
                <a:ext cx="1476376" cy="2736454"/>
              </a:xfrm>
              <a:prstGeom prst="rect">
                <a:avLst/>
              </a:prstGeom>
              <a:solidFill>
                <a:srgbClr val="90C226"/>
              </a:solidFill>
              <a:ln w="19050" cap="rnd" cmpd="sng" algn="ctr">
                <a:solidFill>
                  <a:srgbClr val="90C226">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err="1">
                    <a:ln>
                      <a:noFill/>
                    </a:ln>
                    <a:solidFill>
                      <a:prstClr val="white"/>
                    </a:solidFill>
                    <a:effectLst/>
                    <a:uLnTx/>
                    <a:uFillTx/>
                    <a:latin typeface="Trebuchet MS" panose="020B0603020202020204"/>
                    <a:ea typeface="+mn-ea"/>
                    <a:cs typeface="+mn-cs"/>
                  </a:rPr>
                  <a:t>Printf</a:t>
                </a: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a:t>
                </a:r>
                <a:r>
                  <a:rPr kumimoji="0" lang="en-IN" sz="1800" b="0" i="0" u="none" strike="noStrike" kern="0" cap="none" spc="0" normalizeH="0" baseline="0" noProof="0" dirty="0" err="1">
                    <a:ln>
                      <a:noFill/>
                    </a:ln>
                    <a:solidFill>
                      <a:prstClr val="white"/>
                    </a:solidFill>
                    <a:effectLst/>
                    <a:uLnTx/>
                    <a:uFillTx/>
                    <a:latin typeface="Trebuchet MS" panose="020B0603020202020204"/>
                    <a:ea typeface="+mn-ea"/>
                    <a:cs typeface="+mn-cs"/>
                  </a:rPr>
                  <a:t>hai</a:t>
                </a: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”)Here every time we have to write the code for write()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Trebuchet MS" panose="020B0603020202020204"/>
                    <a:ea typeface="+mn-ea"/>
                    <a:cs typeface="+mn-cs"/>
                  </a:rPr>
                  <a:t>}</a:t>
                </a:r>
              </a:p>
            </p:txBody>
          </p:sp>
        </p:grpSp>
        <p:cxnSp>
          <p:nvCxnSpPr>
            <p:cNvPr id="19" name="Straight Arrow Connector 18">
              <a:extLst>
                <a:ext uri="{FF2B5EF4-FFF2-40B4-BE49-F238E27FC236}">
                  <a16:creationId xmlns:a16="http://schemas.microsoft.com/office/drawing/2014/main" id="{8B980176-A4C1-422C-8F18-0B5CB8DBE2E5}"/>
                </a:ext>
              </a:extLst>
            </p:cNvPr>
            <p:cNvCxnSpPr>
              <a:cxnSpLocks/>
            </p:cNvCxnSpPr>
            <p:nvPr/>
          </p:nvCxnSpPr>
          <p:spPr>
            <a:xfrm>
              <a:off x="7761245" y="3059668"/>
              <a:ext cx="0" cy="643952"/>
            </a:xfrm>
            <a:prstGeom prst="straightConnector1">
              <a:avLst/>
            </a:prstGeom>
            <a:noFill/>
            <a:ln w="12700" cap="rnd" cmpd="sng" algn="ctr">
              <a:solidFill>
                <a:srgbClr val="90C226"/>
              </a:solidFill>
              <a:prstDash val="solid"/>
              <a:headEnd type="triangle"/>
              <a:tailEnd type="triangle"/>
            </a:ln>
            <a:effectLst/>
          </p:spPr>
        </p:cxnSp>
      </p:grpSp>
      <p:sp>
        <p:nvSpPr>
          <p:cNvPr id="32" name="Date Placeholder 31">
            <a:extLst>
              <a:ext uri="{FF2B5EF4-FFF2-40B4-BE49-F238E27FC236}">
                <a16:creationId xmlns:a16="http://schemas.microsoft.com/office/drawing/2014/main" id="{6F5D9F4D-529E-4143-ADC6-14C768D169CE}"/>
              </a:ext>
            </a:extLst>
          </p:cNvPr>
          <p:cNvSpPr>
            <a:spLocks noGrp="1"/>
          </p:cNvSpPr>
          <p:nvPr>
            <p:ph type="dt" sz="half" idx="10"/>
          </p:nvPr>
        </p:nvSpPr>
        <p:spPr/>
        <p:txBody>
          <a:bodyPr/>
          <a:lstStyle/>
          <a:p>
            <a:fld id="{1C904B05-7221-4DC8-A94A-FB89B37B01CE}" type="datetime1">
              <a:rPr lang="en-IN" smtClean="0"/>
              <a:t>03-09-2020</a:t>
            </a:fld>
            <a:endParaRPr lang="en-IN"/>
          </a:p>
        </p:txBody>
      </p:sp>
      <p:sp>
        <p:nvSpPr>
          <p:cNvPr id="33" name="Footer Placeholder 32">
            <a:extLst>
              <a:ext uri="{FF2B5EF4-FFF2-40B4-BE49-F238E27FC236}">
                <a16:creationId xmlns:a16="http://schemas.microsoft.com/office/drawing/2014/main" id="{59E24646-B790-438E-B708-06D59758BA6A}"/>
              </a:ext>
            </a:extLst>
          </p:cNvPr>
          <p:cNvSpPr>
            <a:spLocks noGrp="1"/>
          </p:cNvSpPr>
          <p:nvPr>
            <p:ph type="ftr" sz="quarter" idx="11"/>
          </p:nvPr>
        </p:nvSpPr>
        <p:spPr/>
        <p:txBody>
          <a:bodyPr/>
          <a:lstStyle/>
          <a:p>
            <a:r>
              <a:rPr lang="en-US"/>
              <a:t>SCS1301 Operating System - Unit 1 Introduction</a:t>
            </a:r>
            <a:endParaRPr lang="en-IN" dirty="0"/>
          </a:p>
        </p:txBody>
      </p:sp>
      <p:sp>
        <p:nvSpPr>
          <p:cNvPr id="34" name="Slide Number Placeholder 33">
            <a:extLst>
              <a:ext uri="{FF2B5EF4-FFF2-40B4-BE49-F238E27FC236}">
                <a16:creationId xmlns:a16="http://schemas.microsoft.com/office/drawing/2014/main" id="{CB5766C1-7831-439F-8BF5-81CA1ECB4D0C}"/>
              </a:ext>
            </a:extLst>
          </p:cNvPr>
          <p:cNvSpPr>
            <a:spLocks noGrp="1"/>
          </p:cNvSpPr>
          <p:nvPr>
            <p:ph type="sldNum" sz="quarter" idx="12"/>
          </p:nvPr>
        </p:nvSpPr>
        <p:spPr/>
        <p:txBody>
          <a:bodyPr/>
          <a:lstStyle/>
          <a:p>
            <a:fld id="{C47D4F2A-FF3F-4D76-897B-B2071BBC9AF3}" type="slidenum">
              <a:rPr lang="en-IN" smtClean="0"/>
              <a:t>10</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845" y="1567446"/>
            <a:ext cx="8643998" cy="378565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0070C0"/>
                </a:solidFill>
                <a:effectLst/>
                <a:uLnTx/>
                <a:uFillTx/>
                <a:latin typeface="Calibri" panose="020F0502020204030204"/>
                <a:ea typeface="+mn-ea"/>
                <a:cs typeface="+mn-cs"/>
              </a:rPr>
              <a:t>Goals  of the Operating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lvl="1" indent="-342900" algn="just">
              <a:buFont typeface="Wingdings" panose="05000000000000000000" pitchFamily="2" charset="2"/>
              <a:buChar char="Ø"/>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Execute user programs </a:t>
            </a:r>
          </a:p>
          <a:p>
            <a:pPr marL="800100" lvl="1" indent="-342900" algn="just">
              <a:buFont typeface="Wingdings" panose="05000000000000000000" pitchFamily="2" charset="2"/>
              <a:buChar char="Ø"/>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lvl="1" indent="-342900" algn="just">
              <a:buFont typeface="Wingdings" panose="05000000000000000000" pitchFamily="2" charset="2"/>
              <a:buChar char="Ø"/>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Make solving user problems easier.</a:t>
            </a:r>
          </a:p>
          <a:p>
            <a:pPr marL="800100" lvl="1" indent="-342900" algn="just">
              <a:buFont typeface="Wingdings" panose="05000000000000000000" pitchFamily="2" charset="2"/>
              <a:buChar char="Ø"/>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lvl="1" indent="-342900" algn="just">
              <a:buFont typeface="Wingdings" panose="05000000000000000000" pitchFamily="2" charset="2"/>
              <a:buChar char="Ø"/>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Make the computer system </a:t>
            </a:r>
            <a:r>
              <a:rPr kumimoji="0" lang="en-IN" sz="2400" b="1" i="0" u="none" strike="noStrike" kern="1200" cap="none" spc="0" normalizeH="0" baseline="0" noProof="0" dirty="0">
                <a:ln>
                  <a:noFill/>
                </a:ln>
                <a:solidFill>
                  <a:schemeClr val="accent1"/>
                </a:solidFill>
                <a:effectLst/>
                <a:uLnTx/>
                <a:uFillTx/>
                <a:latin typeface="Calibri" panose="020F0502020204030204"/>
                <a:ea typeface="+mn-ea"/>
                <a:cs typeface="+mn-cs"/>
              </a:rPr>
              <a:t>convenient</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to use.</a:t>
            </a:r>
          </a:p>
          <a:p>
            <a:pPr marL="800100" lvl="1" indent="-342900" algn="just">
              <a:buFont typeface="Wingdings" panose="05000000000000000000" pitchFamily="2" charset="2"/>
              <a:buChar char="Ø"/>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lvl="1" indent="-342900" algn="just">
              <a:buFont typeface="Wingdings" panose="05000000000000000000" pitchFamily="2" charset="2"/>
              <a:buChar char="Ø"/>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Use the computer hardware in an </a:t>
            </a:r>
            <a:r>
              <a:rPr kumimoji="0" lang="en-IN" sz="2400" b="1" i="0" u="none" strike="noStrike" kern="1200" cap="none" spc="0" normalizeH="0" baseline="0" noProof="0" dirty="0">
                <a:ln>
                  <a:noFill/>
                </a:ln>
                <a:solidFill>
                  <a:schemeClr val="accent1"/>
                </a:solidFill>
                <a:effectLst/>
                <a:uLnTx/>
                <a:uFillTx/>
                <a:latin typeface="Calibri" panose="020F0502020204030204"/>
                <a:ea typeface="+mn-ea"/>
                <a:cs typeface="+mn-cs"/>
              </a:rPr>
              <a:t>efficient</a:t>
            </a:r>
            <a:r>
              <a:rPr kumimoji="0" lang="en-IN" sz="2400" b="0" i="0" u="none" strike="noStrike" kern="1200" cap="none" spc="0" normalizeH="0" baseline="0" noProof="0" dirty="0">
                <a:ln>
                  <a:noFill/>
                </a:ln>
                <a:solidFill>
                  <a:schemeClr val="accent1"/>
                </a:solidFill>
                <a:effectLst/>
                <a:uLnTx/>
                <a:uFillTx/>
                <a:latin typeface="Calibri" panose="020F0502020204030204"/>
                <a:ea typeface="+mn-ea"/>
                <a:cs typeface="+mn-cs"/>
              </a:rPr>
              <a:t> </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F948199B-5847-40B1-B1DE-43FC42E0FB7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800D42-FCE2-4263-9A3D-42D100831D39}"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5F0F7FA-543F-45F5-BDC0-B375E074FC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AF1579A-C1F0-4BF3-9F55-8020C17E884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7295" y="1672221"/>
            <a:ext cx="10075030" cy="4154984"/>
          </a:xfrm>
          <a:prstGeom prst="rect">
            <a:avLst/>
          </a:prstGeom>
          <a:noFill/>
        </p:spPr>
        <p:txBody>
          <a:bodyPr wrap="square" rtlCol="0">
            <a:spAutoFit/>
          </a:bodyPr>
          <a:lstStyle/>
          <a:p>
            <a:pPr algn="just"/>
            <a:r>
              <a:rPr lang="en-US" altLang="en-US" sz="2400" b="1" u="sng" dirty="0">
                <a:solidFill>
                  <a:srgbClr val="0070C0"/>
                </a:solidFill>
                <a:latin typeface="Calibri" panose="020F0502020204030204"/>
              </a:rPr>
              <a:t>Computer System Components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lvl="1">
              <a:buFont typeface="Wingdings" panose="05000000000000000000" pitchFamily="2" charset="2"/>
              <a:buChar char="Ø"/>
            </a:pPr>
            <a:r>
              <a:rPr kumimoji="0" lang="en-IN" sz="2400" b="0" i="0" u="none" strike="noStrike" kern="1200" cap="none" spc="0" normalizeH="0" baseline="0" noProof="0" dirty="0">
                <a:ln>
                  <a:noFill/>
                </a:ln>
                <a:solidFill>
                  <a:schemeClr val="accent1"/>
                </a:solidFill>
                <a:effectLst/>
                <a:uLnTx/>
                <a:uFillTx/>
                <a:latin typeface="Calibri" panose="020F0502020204030204"/>
                <a:ea typeface="+mn-ea"/>
                <a:cs typeface="+mn-cs"/>
              </a:rPr>
              <a:t> </a:t>
            </a:r>
            <a:r>
              <a:rPr lang="en-US" altLang="en-US" sz="2400" b="1" dirty="0">
                <a:solidFill>
                  <a:schemeClr val="accent1"/>
                </a:solidFill>
              </a:rPr>
              <a:t>Hardware</a:t>
            </a:r>
            <a:r>
              <a:rPr lang="en-US" altLang="en-US" sz="2400" dirty="0">
                <a:solidFill>
                  <a:schemeClr val="accent1"/>
                </a:solidFill>
              </a:rPr>
              <a:t> </a:t>
            </a:r>
            <a:r>
              <a:rPr lang="en-US" altLang="en-US" sz="2400" dirty="0"/>
              <a:t>– provides basic computing resources (CPU, memory, I/O devices)</a:t>
            </a:r>
          </a:p>
          <a:p>
            <a:pPr lvl="1">
              <a:buFont typeface="Wingdings" panose="05000000000000000000" pitchFamily="2" charset="2"/>
              <a:buChar char="Ø"/>
            </a:pPr>
            <a:r>
              <a:rPr lang="en-US" altLang="en-US" sz="2400" b="1" dirty="0">
                <a:solidFill>
                  <a:schemeClr val="accent1"/>
                </a:solidFill>
                <a:latin typeface="Calibri" panose="020F0502020204030204"/>
              </a:rPr>
              <a:t>Operating system </a:t>
            </a:r>
            <a:r>
              <a:rPr lang="en-US" altLang="en-US" sz="2400" dirty="0"/>
              <a:t>– controls and coordinates the use of the hardware among    the various application programs for the various users.</a:t>
            </a:r>
          </a:p>
          <a:p>
            <a:pPr lvl="1">
              <a:buFont typeface="Wingdings" panose="05000000000000000000" pitchFamily="2" charset="2"/>
              <a:buChar char="Ø"/>
            </a:pPr>
            <a:r>
              <a:rPr lang="en-US" altLang="en-US" sz="2400" b="1" dirty="0">
                <a:solidFill>
                  <a:schemeClr val="accent1"/>
                </a:solidFill>
                <a:latin typeface="Calibri" panose="020F0502020204030204"/>
              </a:rPr>
              <a:t>Applications programs </a:t>
            </a:r>
            <a:r>
              <a:rPr lang="en-US" altLang="en-US" sz="2400" dirty="0"/>
              <a:t>– define the ways in which the system resources are used to solve the computing problems of the users (</a:t>
            </a:r>
            <a:r>
              <a:rPr lang="en-US" altLang="en-US" sz="2400" dirty="0" err="1"/>
              <a:t>Ms</a:t>
            </a:r>
            <a:r>
              <a:rPr lang="en-US" altLang="en-US" sz="2400" dirty="0"/>
              <a:t>-word, Text Editor, video games, business programs).</a:t>
            </a:r>
          </a:p>
          <a:p>
            <a:pPr lvl="1">
              <a:buFont typeface="Wingdings" panose="05000000000000000000" pitchFamily="2" charset="2"/>
              <a:buChar char="Ø"/>
            </a:pPr>
            <a:r>
              <a:rPr lang="en-US" altLang="en-US" sz="2400" b="1" dirty="0">
                <a:solidFill>
                  <a:schemeClr val="accent1"/>
                </a:solidFill>
                <a:latin typeface="Calibri" panose="020F0502020204030204"/>
              </a:rPr>
              <a:t>Users</a:t>
            </a:r>
            <a:r>
              <a:rPr lang="en-US" altLang="en-US" sz="2400" b="1" dirty="0"/>
              <a:t> </a:t>
            </a:r>
            <a:r>
              <a:rPr lang="en-US" altLang="en-US" sz="2400" dirty="0"/>
              <a:t>(people, machines, other computers).</a:t>
            </a:r>
            <a:endParaRPr lang="en-I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795E8552-2851-4BE8-876A-CD1F17D0731D}"/>
              </a:ext>
            </a:extLst>
          </p:cNvPr>
          <p:cNvSpPr>
            <a:spLocks noGrp="1"/>
          </p:cNvSpPr>
          <p:nvPr>
            <p:ph type="dt" sz="half" idx="10"/>
          </p:nvPr>
        </p:nvSpPr>
        <p:spPr/>
        <p:txBody>
          <a:bodyPr/>
          <a:lstStyle/>
          <a:p>
            <a:fld id="{646321CF-2D56-4BBC-A45D-AAB1728AB8B9}" type="datetime1">
              <a:rPr lang="en-IN" smtClean="0"/>
              <a:t>03-09-2020</a:t>
            </a:fld>
            <a:endParaRPr lang="en-IN"/>
          </a:p>
        </p:txBody>
      </p:sp>
      <p:sp>
        <p:nvSpPr>
          <p:cNvPr id="7" name="Footer Placeholder 6">
            <a:extLst>
              <a:ext uri="{FF2B5EF4-FFF2-40B4-BE49-F238E27FC236}">
                <a16:creationId xmlns:a16="http://schemas.microsoft.com/office/drawing/2014/main" id="{3D645EB8-EBE5-4D05-ABB0-D060125E97BC}"/>
              </a:ext>
            </a:extLst>
          </p:cNvPr>
          <p:cNvSpPr>
            <a:spLocks noGrp="1"/>
          </p:cNvSpPr>
          <p:nvPr>
            <p:ph type="ftr" sz="quarter" idx="11"/>
          </p:nvPr>
        </p:nvSpPr>
        <p:spPr/>
        <p:txBody>
          <a:bodyPr/>
          <a:lstStyle/>
          <a:p>
            <a:r>
              <a:rPr lang="en-US"/>
              <a:t>SCS1301 Operating System - Unit 1 Introduction</a:t>
            </a:r>
            <a:endParaRPr lang="en-IN" dirty="0"/>
          </a:p>
        </p:txBody>
      </p:sp>
      <p:sp>
        <p:nvSpPr>
          <p:cNvPr id="8" name="Slide Number Placeholder 7">
            <a:extLst>
              <a:ext uri="{FF2B5EF4-FFF2-40B4-BE49-F238E27FC236}">
                <a16:creationId xmlns:a16="http://schemas.microsoft.com/office/drawing/2014/main" id="{18715FC4-5F2C-45AB-9D2C-C0159B8119E0}"/>
              </a:ext>
            </a:extLst>
          </p:cNvPr>
          <p:cNvSpPr>
            <a:spLocks noGrp="1"/>
          </p:cNvSpPr>
          <p:nvPr>
            <p:ph type="sldNum" sz="quarter" idx="12"/>
          </p:nvPr>
        </p:nvSpPr>
        <p:spPr/>
        <p:txBody>
          <a:bodyPr/>
          <a:lstStyle/>
          <a:p>
            <a:fld id="{C47D4F2A-FF3F-4D76-897B-B2071BBC9AF3}" type="slidenum">
              <a:rPr lang="en-IN" smtClean="0"/>
              <a:t>12</a:t>
            </a:fld>
            <a:endParaRPr lang="en-IN"/>
          </a:p>
        </p:txBody>
      </p:sp>
    </p:spTree>
    <p:extLst>
      <p:ext uri="{BB962C8B-B14F-4D97-AF65-F5344CB8AC3E}">
        <p14:creationId xmlns:p14="http://schemas.microsoft.com/office/powerpoint/2010/main" val="2544807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481721"/>
            <a:ext cx="10075030" cy="830997"/>
          </a:xfrm>
          <a:prstGeom prst="rect">
            <a:avLst/>
          </a:prstGeom>
          <a:noFill/>
        </p:spPr>
        <p:txBody>
          <a:bodyPr wrap="square" rtlCol="0">
            <a:spAutoFit/>
          </a:bodyPr>
          <a:lstStyle/>
          <a:p>
            <a:pPr algn="just"/>
            <a:r>
              <a:rPr lang="en-US" altLang="en-US" sz="2400" b="1" u="sng" dirty="0">
                <a:solidFill>
                  <a:srgbClr val="0070C0"/>
                </a:solidFill>
                <a:latin typeface="Calibri" panose="020F0502020204030204"/>
              </a:rPr>
              <a:t>Abstract View of System Components</a:t>
            </a:r>
            <a:endParaRPr lang="en-IN" sz="2400" b="1" u="sng" dirty="0">
              <a:solidFill>
                <a:srgbClr val="0070C0"/>
              </a:solidFill>
              <a:latin typeface="Calibri" panose="020F0502020204030204"/>
            </a:endParaRPr>
          </a:p>
          <a:p>
            <a:pPr algn="just"/>
            <a:r>
              <a:rPr lang="en-IN" sz="2400" b="1" u="sng" dirty="0">
                <a:solidFill>
                  <a:srgbClr val="0070C0"/>
                </a:solidFill>
                <a:latin typeface="Calibri" panose="020F0502020204030204"/>
              </a:rPr>
              <a:t> </a:t>
            </a:r>
          </a:p>
        </p:txBody>
      </p:sp>
      <p:pic>
        <p:nvPicPr>
          <p:cNvPr id="3" name="Content Placeholder 4">
            <a:extLst>
              <a:ext uri="{FF2B5EF4-FFF2-40B4-BE49-F238E27FC236}">
                <a16:creationId xmlns:a16="http://schemas.microsoft.com/office/drawing/2014/main" id="{45FE3E56-57EF-422C-8D54-F6DD10B8FA62}"/>
              </a:ext>
            </a:extLst>
          </p:cNvPr>
          <p:cNvPicPr>
            <a:picLocks noChangeAspect="1"/>
          </p:cNvPicPr>
          <p:nvPr/>
        </p:nvPicPr>
        <p:blipFill>
          <a:blip r:embed="rId2"/>
          <a:stretch>
            <a:fillRect/>
          </a:stretch>
        </p:blipFill>
        <p:spPr>
          <a:xfrm>
            <a:off x="3696655" y="2138960"/>
            <a:ext cx="5237796" cy="4241811"/>
          </a:xfrm>
          <a:prstGeom prst="rect">
            <a:avLst/>
          </a:prstGeom>
        </p:spPr>
      </p:pic>
      <p:sp>
        <p:nvSpPr>
          <p:cNvPr id="9" name="Date Placeholder 8">
            <a:extLst>
              <a:ext uri="{FF2B5EF4-FFF2-40B4-BE49-F238E27FC236}">
                <a16:creationId xmlns:a16="http://schemas.microsoft.com/office/drawing/2014/main" id="{4AB93EAC-5D95-4C87-9A9D-E5E68F7AB7C6}"/>
              </a:ext>
            </a:extLst>
          </p:cNvPr>
          <p:cNvSpPr>
            <a:spLocks noGrp="1"/>
          </p:cNvSpPr>
          <p:nvPr>
            <p:ph type="dt" sz="half" idx="10"/>
          </p:nvPr>
        </p:nvSpPr>
        <p:spPr/>
        <p:txBody>
          <a:bodyPr/>
          <a:lstStyle/>
          <a:p>
            <a:fld id="{7559161C-D921-461C-94A1-1CF6A1EF3256}" type="datetime1">
              <a:rPr lang="en-IN" smtClean="0"/>
              <a:t>03-09-2020</a:t>
            </a:fld>
            <a:endParaRPr lang="en-IN"/>
          </a:p>
        </p:txBody>
      </p:sp>
      <p:sp>
        <p:nvSpPr>
          <p:cNvPr id="10" name="Footer Placeholder 9">
            <a:extLst>
              <a:ext uri="{FF2B5EF4-FFF2-40B4-BE49-F238E27FC236}">
                <a16:creationId xmlns:a16="http://schemas.microsoft.com/office/drawing/2014/main" id="{F00494D4-3D60-41CA-AF59-31654A994D77}"/>
              </a:ext>
            </a:extLst>
          </p:cNvPr>
          <p:cNvSpPr>
            <a:spLocks noGrp="1"/>
          </p:cNvSpPr>
          <p:nvPr>
            <p:ph type="ftr" sz="quarter" idx="11"/>
          </p:nvPr>
        </p:nvSpPr>
        <p:spPr/>
        <p:txBody>
          <a:bodyPr/>
          <a:lstStyle/>
          <a:p>
            <a:r>
              <a:rPr lang="en-US"/>
              <a:t>SCS1301 Operating System - Unit 1 Introduction</a:t>
            </a:r>
            <a:endParaRPr lang="en-IN" dirty="0"/>
          </a:p>
        </p:txBody>
      </p:sp>
      <p:sp>
        <p:nvSpPr>
          <p:cNvPr id="11" name="Slide Number Placeholder 10">
            <a:extLst>
              <a:ext uri="{FF2B5EF4-FFF2-40B4-BE49-F238E27FC236}">
                <a16:creationId xmlns:a16="http://schemas.microsoft.com/office/drawing/2014/main" id="{400EA253-6E0B-4643-AC1F-5BE7B0237B95}"/>
              </a:ext>
            </a:extLst>
          </p:cNvPr>
          <p:cNvSpPr>
            <a:spLocks noGrp="1"/>
          </p:cNvSpPr>
          <p:nvPr>
            <p:ph type="sldNum" sz="quarter" idx="12"/>
          </p:nvPr>
        </p:nvSpPr>
        <p:spPr/>
        <p:txBody>
          <a:bodyPr/>
          <a:lstStyle/>
          <a:p>
            <a:fld id="{C47D4F2A-FF3F-4D76-897B-B2071BBC9AF3}" type="slidenum">
              <a:rPr lang="en-IN" smtClean="0"/>
              <a:t>13</a:t>
            </a:fld>
            <a:endParaRPr lang="en-IN"/>
          </a:p>
        </p:txBody>
      </p:sp>
    </p:spTree>
    <p:extLst>
      <p:ext uri="{BB962C8B-B14F-4D97-AF65-F5344CB8AC3E}">
        <p14:creationId xmlns:p14="http://schemas.microsoft.com/office/powerpoint/2010/main" val="3227761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845" y="1567446"/>
            <a:ext cx="10075030" cy="4154984"/>
          </a:xfrm>
          <a:prstGeom prst="rect">
            <a:avLst/>
          </a:prstGeom>
          <a:noFill/>
        </p:spPr>
        <p:txBody>
          <a:bodyPr wrap="square" rtlCol="0">
            <a:spAutoFit/>
          </a:bodyPr>
          <a:lstStyle/>
          <a:p>
            <a:pPr algn="just"/>
            <a:r>
              <a:rPr lang="en-US" altLang="en-US" sz="2400" b="1" u="sng" dirty="0">
                <a:solidFill>
                  <a:srgbClr val="0070C0"/>
                </a:solidFill>
                <a:latin typeface="Calibri" panose="020F0502020204030204"/>
              </a:rPr>
              <a:t>Definition for Operating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ea typeface="+mn-ea"/>
              <a:cs typeface="+mn-cs"/>
            </a:endParaRPr>
          </a:p>
          <a:p>
            <a:pPr marL="800100" lvl="1" indent="-342900">
              <a:buFont typeface="Wingdings" panose="05000000000000000000" pitchFamily="2" charset="2"/>
              <a:buChar char="Ø"/>
            </a:pPr>
            <a:r>
              <a:rPr lang="en-US" altLang="en-US" sz="2400" b="1" dirty="0">
                <a:solidFill>
                  <a:schemeClr val="accent1"/>
                </a:solidFill>
              </a:rPr>
              <a:t>Resource Manager</a:t>
            </a:r>
            <a:r>
              <a:rPr lang="en-US" altLang="en-US" sz="2400" dirty="0">
                <a:solidFill>
                  <a:schemeClr val="accent1"/>
                </a:solidFill>
              </a:rPr>
              <a:t> </a:t>
            </a:r>
            <a:r>
              <a:rPr lang="en-US" altLang="en-US" sz="2400" dirty="0"/>
              <a:t>or </a:t>
            </a:r>
            <a:r>
              <a:rPr lang="en-US" altLang="en-US" sz="2400" b="1" dirty="0">
                <a:solidFill>
                  <a:schemeClr val="accent1"/>
                </a:solidFill>
              </a:rPr>
              <a:t>Resource allocator</a:t>
            </a:r>
          </a:p>
          <a:p>
            <a:pPr marL="1200150" lvl="2" indent="-285750">
              <a:buFont typeface="Wingdings" panose="05000000000000000000" pitchFamily="2" charset="2"/>
              <a:buChar char="Ø"/>
            </a:pPr>
            <a:r>
              <a:rPr lang="en-US" altLang="en-US" sz="2400" dirty="0"/>
              <a:t> manages and allocates resources(CPU, Memory, I/O Devices)</a:t>
            </a:r>
          </a:p>
          <a:p>
            <a:pPr lvl="2"/>
            <a:endParaRPr lang="en-US" altLang="en-US" sz="2400" dirty="0"/>
          </a:p>
          <a:p>
            <a:pPr marL="742950" lvl="1" indent="-285750">
              <a:buFont typeface="Wingdings" panose="05000000000000000000" pitchFamily="2" charset="2"/>
              <a:buChar char="Ø"/>
            </a:pPr>
            <a:r>
              <a:rPr lang="en-US" altLang="en-US" sz="2400" b="1" dirty="0">
                <a:solidFill>
                  <a:schemeClr val="accent1"/>
                </a:solidFill>
              </a:rPr>
              <a:t>Control program </a:t>
            </a:r>
            <a:r>
              <a:rPr lang="en-US" altLang="en-US" sz="2400" dirty="0"/>
              <a:t>– controls the execution of user programs and operations of I/O devices .</a:t>
            </a:r>
          </a:p>
          <a:p>
            <a:pPr lvl="1"/>
            <a:endParaRPr lang="en-US" altLang="en-US" sz="2400" dirty="0"/>
          </a:p>
          <a:p>
            <a:pPr marL="742950" lvl="1" indent="-285750">
              <a:buFont typeface="Wingdings" panose="05000000000000000000" pitchFamily="2" charset="2"/>
              <a:buChar char="Ø"/>
            </a:pPr>
            <a:r>
              <a:rPr lang="en-US" altLang="en-US" sz="2400" b="1" dirty="0">
                <a:solidFill>
                  <a:schemeClr val="accent1"/>
                </a:solidFill>
              </a:rPr>
              <a:t>Kernel</a:t>
            </a:r>
            <a:r>
              <a:rPr lang="en-US" altLang="en-US" sz="2400" dirty="0"/>
              <a:t> – the one program running at all times (all else being application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AA78EDD9-51F5-4885-94D8-069BC9D1892C}"/>
              </a:ext>
            </a:extLst>
          </p:cNvPr>
          <p:cNvSpPr>
            <a:spLocks noGrp="1"/>
          </p:cNvSpPr>
          <p:nvPr>
            <p:ph type="dt" sz="half" idx="10"/>
          </p:nvPr>
        </p:nvSpPr>
        <p:spPr/>
        <p:txBody>
          <a:bodyPr/>
          <a:lstStyle/>
          <a:p>
            <a:fld id="{2CC67769-CE4E-4177-8E6C-59C98A83B98B}" type="datetime1">
              <a:rPr lang="en-IN" smtClean="0"/>
              <a:t>03-09-2020</a:t>
            </a:fld>
            <a:endParaRPr lang="en-IN"/>
          </a:p>
        </p:txBody>
      </p:sp>
      <p:sp>
        <p:nvSpPr>
          <p:cNvPr id="7" name="Footer Placeholder 6">
            <a:extLst>
              <a:ext uri="{FF2B5EF4-FFF2-40B4-BE49-F238E27FC236}">
                <a16:creationId xmlns:a16="http://schemas.microsoft.com/office/drawing/2014/main" id="{57B962BD-E3E3-40E4-8BD5-13C8FCB6F35B}"/>
              </a:ext>
            </a:extLst>
          </p:cNvPr>
          <p:cNvSpPr>
            <a:spLocks noGrp="1"/>
          </p:cNvSpPr>
          <p:nvPr>
            <p:ph type="ftr" sz="quarter" idx="11"/>
          </p:nvPr>
        </p:nvSpPr>
        <p:spPr/>
        <p:txBody>
          <a:bodyPr/>
          <a:lstStyle/>
          <a:p>
            <a:r>
              <a:rPr lang="en-US"/>
              <a:t>SCS1301 Operating System - Unit 1 Introduction</a:t>
            </a:r>
            <a:endParaRPr lang="en-IN" dirty="0"/>
          </a:p>
        </p:txBody>
      </p:sp>
      <p:sp>
        <p:nvSpPr>
          <p:cNvPr id="8" name="Slide Number Placeholder 7">
            <a:extLst>
              <a:ext uri="{FF2B5EF4-FFF2-40B4-BE49-F238E27FC236}">
                <a16:creationId xmlns:a16="http://schemas.microsoft.com/office/drawing/2014/main" id="{1C83F4B0-D76F-4F1D-A7DB-2334B1432DE1}"/>
              </a:ext>
            </a:extLst>
          </p:cNvPr>
          <p:cNvSpPr>
            <a:spLocks noGrp="1"/>
          </p:cNvSpPr>
          <p:nvPr>
            <p:ph type="sldNum" sz="quarter" idx="12"/>
          </p:nvPr>
        </p:nvSpPr>
        <p:spPr/>
        <p:txBody>
          <a:bodyPr/>
          <a:lstStyle/>
          <a:p>
            <a:fld id="{C47D4F2A-FF3F-4D76-897B-B2071BBC9AF3}" type="slidenum">
              <a:rPr lang="en-IN" smtClean="0"/>
              <a:t>14</a:t>
            </a:fld>
            <a:endParaRPr lang="en-IN"/>
          </a:p>
        </p:txBody>
      </p:sp>
    </p:spTree>
    <p:extLst>
      <p:ext uri="{BB962C8B-B14F-4D97-AF65-F5344CB8AC3E}">
        <p14:creationId xmlns:p14="http://schemas.microsoft.com/office/powerpoint/2010/main" val="3188088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845" y="1567446"/>
            <a:ext cx="10075030" cy="3046988"/>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IN" sz="2400" b="1" u="sng" dirty="0">
                <a:solidFill>
                  <a:srgbClr val="0070C0"/>
                </a:solidFill>
                <a:latin typeface="Calibri" panose="020F0502020204030204"/>
              </a:rPr>
              <a:t>Types of Operating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ea typeface="+mn-ea"/>
              <a:cs typeface="+mn-cs"/>
            </a:endParaRPr>
          </a:p>
          <a:p>
            <a:pPr marL="800100" lvl="1" indent="-342900">
              <a:buFont typeface="Wingdings" panose="05000000000000000000" pitchFamily="2" charset="2"/>
              <a:buChar char="Ø"/>
            </a:pPr>
            <a:r>
              <a:rPr lang="en-IN" sz="2400" b="1" dirty="0">
                <a:solidFill>
                  <a:schemeClr val="accent1"/>
                </a:solidFill>
              </a:rPr>
              <a:t>Batch Operating System</a:t>
            </a:r>
          </a:p>
          <a:p>
            <a:pPr lvl="1"/>
            <a:endParaRPr lang="en-IN" sz="2400" b="1" dirty="0"/>
          </a:p>
          <a:p>
            <a:pPr marL="800100" lvl="1" indent="-342900">
              <a:buFont typeface="Wingdings" panose="05000000000000000000" pitchFamily="2" charset="2"/>
              <a:buChar char="Ø"/>
            </a:pPr>
            <a:r>
              <a:rPr lang="en-IN" sz="2400" b="1" dirty="0">
                <a:solidFill>
                  <a:schemeClr val="accent1"/>
                </a:solidFill>
              </a:rPr>
              <a:t>Multiprogramming Operating System</a:t>
            </a:r>
          </a:p>
          <a:p>
            <a:pPr lvl="1"/>
            <a:endParaRPr lang="en-IN" sz="2400" b="1" dirty="0"/>
          </a:p>
          <a:p>
            <a:pPr marL="800100" lvl="1" indent="-342900">
              <a:buFont typeface="Wingdings" panose="05000000000000000000" pitchFamily="2" charset="2"/>
              <a:buChar char="Ø"/>
            </a:pPr>
            <a:r>
              <a:rPr lang="en-IN" sz="2400" b="1" dirty="0">
                <a:solidFill>
                  <a:schemeClr val="accent1"/>
                </a:solidFill>
              </a:rPr>
              <a:t>Multitasking Operating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76925A45-13C3-4AF2-B652-6F6A43048220}"/>
              </a:ext>
            </a:extLst>
          </p:cNvPr>
          <p:cNvSpPr>
            <a:spLocks noGrp="1"/>
          </p:cNvSpPr>
          <p:nvPr>
            <p:ph type="dt" sz="half" idx="10"/>
          </p:nvPr>
        </p:nvSpPr>
        <p:spPr/>
        <p:txBody>
          <a:bodyPr/>
          <a:lstStyle/>
          <a:p>
            <a:fld id="{7E58AF28-7359-4232-988F-8BBBDE97B033}" type="datetime1">
              <a:rPr lang="en-IN" smtClean="0"/>
              <a:t>03-09-2020</a:t>
            </a:fld>
            <a:endParaRPr lang="en-IN"/>
          </a:p>
        </p:txBody>
      </p:sp>
      <p:sp>
        <p:nvSpPr>
          <p:cNvPr id="7" name="Footer Placeholder 6">
            <a:extLst>
              <a:ext uri="{FF2B5EF4-FFF2-40B4-BE49-F238E27FC236}">
                <a16:creationId xmlns:a16="http://schemas.microsoft.com/office/drawing/2014/main" id="{1AE8D2BE-B7D8-454F-B227-34215BDCEB1E}"/>
              </a:ext>
            </a:extLst>
          </p:cNvPr>
          <p:cNvSpPr>
            <a:spLocks noGrp="1"/>
          </p:cNvSpPr>
          <p:nvPr>
            <p:ph type="ftr" sz="quarter" idx="11"/>
          </p:nvPr>
        </p:nvSpPr>
        <p:spPr/>
        <p:txBody>
          <a:bodyPr/>
          <a:lstStyle/>
          <a:p>
            <a:r>
              <a:rPr lang="en-US"/>
              <a:t>SCS1301 Operating System - Unit 1 Introduction</a:t>
            </a:r>
            <a:endParaRPr lang="en-IN" dirty="0"/>
          </a:p>
        </p:txBody>
      </p:sp>
      <p:sp>
        <p:nvSpPr>
          <p:cNvPr id="8" name="Slide Number Placeholder 7">
            <a:extLst>
              <a:ext uri="{FF2B5EF4-FFF2-40B4-BE49-F238E27FC236}">
                <a16:creationId xmlns:a16="http://schemas.microsoft.com/office/drawing/2014/main" id="{F678BC0D-DABF-4023-AF2A-D2DF64DC2E71}"/>
              </a:ext>
            </a:extLst>
          </p:cNvPr>
          <p:cNvSpPr>
            <a:spLocks noGrp="1"/>
          </p:cNvSpPr>
          <p:nvPr>
            <p:ph type="sldNum" sz="quarter" idx="12"/>
          </p:nvPr>
        </p:nvSpPr>
        <p:spPr/>
        <p:txBody>
          <a:bodyPr/>
          <a:lstStyle/>
          <a:p>
            <a:fld id="{C47D4F2A-FF3F-4D76-897B-B2071BBC9AF3}" type="slidenum">
              <a:rPr lang="en-IN" smtClean="0"/>
              <a:t>15</a:t>
            </a:fld>
            <a:endParaRPr lang="en-IN"/>
          </a:p>
        </p:txBody>
      </p:sp>
    </p:spTree>
    <p:extLst>
      <p:ext uri="{BB962C8B-B14F-4D97-AF65-F5344CB8AC3E}">
        <p14:creationId xmlns:p14="http://schemas.microsoft.com/office/powerpoint/2010/main" val="3552960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845" y="1567446"/>
            <a:ext cx="10075030" cy="4154984"/>
          </a:xfrm>
          <a:prstGeom prst="rect">
            <a:avLst/>
          </a:prstGeom>
          <a:noFill/>
        </p:spPr>
        <p:txBody>
          <a:bodyPr wrap="square" rtlCol="0">
            <a:spAutoFit/>
          </a:bodyPr>
          <a:lstStyle/>
          <a:p>
            <a:pPr algn="just"/>
            <a:r>
              <a:rPr lang="en-IN" sz="2400" b="1" u="sng" dirty="0">
                <a:solidFill>
                  <a:srgbClr val="0070C0"/>
                </a:solidFill>
                <a:latin typeface="Calibri" panose="020F0502020204030204"/>
              </a:rPr>
              <a:t>Batch Operating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ea typeface="+mn-ea"/>
              <a:cs typeface="+mn-cs"/>
            </a:endParaRPr>
          </a:p>
          <a:p>
            <a:pPr lvl="1" fontAlgn="base">
              <a:buFont typeface="Wingdings" panose="05000000000000000000" pitchFamily="2" charset="2"/>
              <a:buChar char="Ø"/>
            </a:pPr>
            <a:r>
              <a:rPr lang="en-US" sz="2400" dirty="0">
                <a:solidFill>
                  <a:srgbClr val="303030"/>
                </a:solidFill>
                <a:latin typeface="Arimo"/>
              </a:rPr>
              <a:t>U</a:t>
            </a:r>
            <a:r>
              <a:rPr lang="en-US" sz="2400" b="0" i="0" dirty="0">
                <a:solidFill>
                  <a:srgbClr val="303030"/>
                </a:solidFill>
                <a:effectLst/>
                <a:latin typeface="Arimo"/>
              </a:rPr>
              <a:t>ser prepares his job using </a:t>
            </a:r>
            <a:r>
              <a:rPr lang="en-US" sz="2400" b="1" i="0" dirty="0">
                <a:solidFill>
                  <a:schemeClr val="accent1"/>
                </a:solidFill>
                <a:effectLst/>
                <a:latin typeface="Arimo"/>
              </a:rPr>
              <a:t>punch cards</a:t>
            </a:r>
            <a:r>
              <a:rPr lang="en-US" sz="2400" b="0" i="0" dirty="0">
                <a:solidFill>
                  <a:srgbClr val="303030"/>
                </a:solidFill>
                <a:effectLst/>
                <a:latin typeface="Arimo"/>
              </a:rPr>
              <a:t>.</a:t>
            </a:r>
          </a:p>
          <a:p>
            <a:pPr lvl="1" fontAlgn="base">
              <a:buFont typeface="Wingdings" panose="05000000000000000000" pitchFamily="2" charset="2"/>
              <a:buChar char="Ø"/>
            </a:pPr>
            <a:r>
              <a:rPr lang="en-US" sz="2400" b="1" dirty="0">
                <a:solidFill>
                  <a:schemeClr val="accent1"/>
                </a:solidFill>
                <a:latin typeface="Arimo"/>
              </a:rPr>
              <a:t>Job</a:t>
            </a:r>
            <a:r>
              <a:rPr lang="en-US" sz="2400" dirty="0">
                <a:solidFill>
                  <a:srgbClr val="303030"/>
                </a:solidFill>
                <a:latin typeface="Arimo"/>
              </a:rPr>
              <a:t> is collection of Program, Input and output Data and Control Instructions</a:t>
            </a:r>
            <a:endParaRPr lang="en-US" sz="2400" b="0" i="0" dirty="0">
              <a:solidFill>
                <a:srgbClr val="303030"/>
              </a:solidFill>
              <a:effectLst/>
              <a:latin typeface="Arimo"/>
            </a:endParaRPr>
          </a:p>
          <a:p>
            <a:pPr lvl="1" fontAlgn="base">
              <a:buFont typeface="Wingdings" panose="05000000000000000000" pitchFamily="2" charset="2"/>
              <a:buChar char="Ø"/>
            </a:pPr>
            <a:r>
              <a:rPr lang="en-US" sz="2400" b="0" i="0" dirty="0">
                <a:solidFill>
                  <a:srgbClr val="303030"/>
                </a:solidFill>
                <a:effectLst/>
                <a:latin typeface="Arimo"/>
              </a:rPr>
              <a:t>user submits the job to the computer operator.</a:t>
            </a:r>
          </a:p>
          <a:p>
            <a:pPr lvl="1" fontAlgn="base">
              <a:buFont typeface="Wingdings" panose="05000000000000000000" pitchFamily="2" charset="2"/>
              <a:buChar char="Ø"/>
            </a:pPr>
            <a:r>
              <a:rPr lang="en-US" sz="2400" b="0" i="0" dirty="0">
                <a:solidFill>
                  <a:srgbClr val="303030"/>
                </a:solidFill>
                <a:effectLst/>
                <a:latin typeface="Arimo"/>
              </a:rPr>
              <a:t>Operator collects the jobs from different users and sort the jobs into </a:t>
            </a:r>
            <a:r>
              <a:rPr lang="en-US" sz="2400" b="1" i="0" dirty="0">
                <a:solidFill>
                  <a:schemeClr val="accent1"/>
                </a:solidFill>
                <a:effectLst/>
                <a:latin typeface="Arimo"/>
              </a:rPr>
              <a:t>batches</a:t>
            </a:r>
            <a:r>
              <a:rPr lang="en-US" sz="2400" b="0" i="0" dirty="0">
                <a:solidFill>
                  <a:srgbClr val="303030"/>
                </a:solidFill>
                <a:effectLst/>
                <a:latin typeface="Arimo"/>
              </a:rPr>
              <a:t> with similar needs.</a:t>
            </a:r>
          </a:p>
          <a:p>
            <a:pPr lvl="1" fontAlgn="base">
              <a:buFont typeface="Wingdings" panose="05000000000000000000" pitchFamily="2" charset="2"/>
              <a:buChar char="Ø"/>
            </a:pPr>
            <a:r>
              <a:rPr lang="en-US" sz="2400" b="0" i="0" dirty="0">
                <a:solidFill>
                  <a:srgbClr val="303030"/>
                </a:solidFill>
                <a:effectLst/>
                <a:latin typeface="Arimo"/>
              </a:rPr>
              <a:t>Then, operator submits the batches to the processor one by one.</a:t>
            </a:r>
          </a:p>
          <a:p>
            <a:pPr lvl="1" fontAlgn="base">
              <a:buFont typeface="Wingdings" panose="05000000000000000000" pitchFamily="2" charset="2"/>
              <a:buChar char="Ø"/>
            </a:pPr>
            <a:r>
              <a:rPr lang="en-US" sz="2400" b="0" i="0" dirty="0">
                <a:solidFill>
                  <a:srgbClr val="303030"/>
                </a:solidFill>
                <a:effectLst/>
                <a:latin typeface="Arimo"/>
              </a:rPr>
              <a:t>All the jobs of one batch are executed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B6D12738-F190-4D44-9B2C-25C032B51547}"/>
              </a:ext>
            </a:extLst>
          </p:cNvPr>
          <p:cNvSpPr>
            <a:spLocks noGrp="1"/>
          </p:cNvSpPr>
          <p:nvPr>
            <p:ph type="dt" sz="half" idx="10"/>
          </p:nvPr>
        </p:nvSpPr>
        <p:spPr/>
        <p:txBody>
          <a:bodyPr/>
          <a:lstStyle/>
          <a:p>
            <a:fld id="{F5829E86-6B20-42F0-8A1A-5171551204FA}" type="datetime1">
              <a:rPr lang="en-IN" smtClean="0"/>
              <a:t>03-09-2020</a:t>
            </a:fld>
            <a:endParaRPr lang="en-IN"/>
          </a:p>
        </p:txBody>
      </p:sp>
      <p:sp>
        <p:nvSpPr>
          <p:cNvPr id="7" name="Footer Placeholder 6">
            <a:extLst>
              <a:ext uri="{FF2B5EF4-FFF2-40B4-BE49-F238E27FC236}">
                <a16:creationId xmlns:a16="http://schemas.microsoft.com/office/drawing/2014/main" id="{CD3F45CE-9BAB-47C8-AF68-59173A3E7242}"/>
              </a:ext>
            </a:extLst>
          </p:cNvPr>
          <p:cNvSpPr>
            <a:spLocks noGrp="1"/>
          </p:cNvSpPr>
          <p:nvPr>
            <p:ph type="ftr" sz="quarter" idx="11"/>
          </p:nvPr>
        </p:nvSpPr>
        <p:spPr/>
        <p:txBody>
          <a:bodyPr/>
          <a:lstStyle/>
          <a:p>
            <a:r>
              <a:rPr lang="en-US"/>
              <a:t>SCS1301 Operating System - Unit 1 Introduction</a:t>
            </a:r>
            <a:endParaRPr lang="en-IN" dirty="0"/>
          </a:p>
        </p:txBody>
      </p:sp>
      <p:sp>
        <p:nvSpPr>
          <p:cNvPr id="8" name="Slide Number Placeholder 7">
            <a:extLst>
              <a:ext uri="{FF2B5EF4-FFF2-40B4-BE49-F238E27FC236}">
                <a16:creationId xmlns:a16="http://schemas.microsoft.com/office/drawing/2014/main" id="{C9F6BC28-14CE-4793-8A61-96C0E57ABDDD}"/>
              </a:ext>
            </a:extLst>
          </p:cNvPr>
          <p:cNvSpPr>
            <a:spLocks noGrp="1"/>
          </p:cNvSpPr>
          <p:nvPr>
            <p:ph type="sldNum" sz="quarter" idx="12"/>
          </p:nvPr>
        </p:nvSpPr>
        <p:spPr/>
        <p:txBody>
          <a:bodyPr/>
          <a:lstStyle/>
          <a:p>
            <a:fld id="{C47D4F2A-FF3F-4D76-897B-B2071BBC9AF3}" type="slidenum">
              <a:rPr lang="en-IN" smtClean="0"/>
              <a:t>16</a:t>
            </a:fld>
            <a:endParaRPr lang="en-IN"/>
          </a:p>
        </p:txBody>
      </p:sp>
    </p:spTree>
    <p:extLst>
      <p:ext uri="{BB962C8B-B14F-4D97-AF65-F5344CB8AC3E}">
        <p14:creationId xmlns:p14="http://schemas.microsoft.com/office/powerpoint/2010/main" val="519487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8485" y="1538871"/>
            <a:ext cx="10075030" cy="1200329"/>
          </a:xfrm>
          <a:prstGeom prst="rect">
            <a:avLst/>
          </a:prstGeom>
          <a:noFill/>
        </p:spPr>
        <p:txBody>
          <a:bodyPr wrap="square" rtlCol="0">
            <a:spAutoFit/>
          </a:bodyPr>
          <a:lstStyle/>
          <a:p>
            <a:pPr algn="just"/>
            <a:r>
              <a:rPr lang="en-US" altLang="en-US" sz="2400" b="1" u="sng" dirty="0">
                <a:solidFill>
                  <a:srgbClr val="0070C0"/>
                </a:solidFill>
                <a:latin typeface="Calibri" panose="020F0502020204030204"/>
              </a:rPr>
              <a:t>Batch Operating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Content Placeholder 4">
            <a:extLst>
              <a:ext uri="{FF2B5EF4-FFF2-40B4-BE49-F238E27FC236}">
                <a16:creationId xmlns:a16="http://schemas.microsoft.com/office/drawing/2014/main" id="{B3D8F79F-086E-4948-8092-B55CB84A9D95}"/>
              </a:ext>
            </a:extLst>
          </p:cNvPr>
          <p:cNvPicPr>
            <a:picLocks noChangeAspect="1"/>
          </p:cNvPicPr>
          <p:nvPr/>
        </p:nvPicPr>
        <p:blipFill>
          <a:blip r:embed="rId2"/>
          <a:stretch>
            <a:fillRect/>
          </a:stretch>
        </p:blipFill>
        <p:spPr>
          <a:xfrm>
            <a:off x="1268035" y="2486025"/>
            <a:ext cx="9772649" cy="3695700"/>
          </a:xfrm>
          <a:prstGeom prst="rect">
            <a:avLst/>
          </a:prstGeom>
        </p:spPr>
      </p:pic>
      <p:sp>
        <p:nvSpPr>
          <p:cNvPr id="7" name="Date Placeholder 6">
            <a:extLst>
              <a:ext uri="{FF2B5EF4-FFF2-40B4-BE49-F238E27FC236}">
                <a16:creationId xmlns:a16="http://schemas.microsoft.com/office/drawing/2014/main" id="{1288A9B5-3552-4CAB-92EB-CE3A9B105005}"/>
              </a:ext>
            </a:extLst>
          </p:cNvPr>
          <p:cNvSpPr>
            <a:spLocks noGrp="1"/>
          </p:cNvSpPr>
          <p:nvPr>
            <p:ph type="dt" sz="half" idx="10"/>
          </p:nvPr>
        </p:nvSpPr>
        <p:spPr/>
        <p:txBody>
          <a:bodyPr/>
          <a:lstStyle/>
          <a:p>
            <a:fld id="{B9A1B640-D71F-448F-A0BC-C3F11EBD822E}" type="datetime1">
              <a:rPr lang="en-IN" smtClean="0"/>
              <a:t>03-09-2020</a:t>
            </a:fld>
            <a:endParaRPr lang="en-IN"/>
          </a:p>
        </p:txBody>
      </p:sp>
      <p:sp>
        <p:nvSpPr>
          <p:cNvPr id="8" name="Footer Placeholder 7">
            <a:extLst>
              <a:ext uri="{FF2B5EF4-FFF2-40B4-BE49-F238E27FC236}">
                <a16:creationId xmlns:a16="http://schemas.microsoft.com/office/drawing/2014/main" id="{A898D66E-4442-494C-BBEB-689D647E1684}"/>
              </a:ext>
            </a:extLst>
          </p:cNvPr>
          <p:cNvSpPr>
            <a:spLocks noGrp="1"/>
          </p:cNvSpPr>
          <p:nvPr>
            <p:ph type="ftr" sz="quarter" idx="11"/>
          </p:nvPr>
        </p:nvSpPr>
        <p:spPr/>
        <p:txBody>
          <a:bodyPr/>
          <a:lstStyle/>
          <a:p>
            <a:r>
              <a:rPr lang="en-US"/>
              <a:t>SCS1301 Operating System - Unit 1 Introduction</a:t>
            </a:r>
            <a:endParaRPr lang="en-IN" dirty="0"/>
          </a:p>
        </p:txBody>
      </p:sp>
      <p:sp>
        <p:nvSpPr>
          <p:cNvPr id="9" name="Slide Number Placeholder 8">
            <a:extLst>
              <a:ext uri="{FF2B5EF4-FFF2-40B4-BE49-F238E27FC236}">
                <a16:creationId xmlns:a16="http://schemas.microsoft.com/office/drawing/2014/main" id="{58A4C23E-9F8A-4DFF-899F-C62AEB235DFA}"/>
              </a:ext>
            </a:extLst>
          </p:cNvPr>
          <p:cNvSpPr>
            <a:spLocks noGrp="1"/>
          </p:cNvSpPr>
          <p:nvPr>
            <p:ph type="sldNum" sz="quarter" idx="12"/>
          </p:nvPr>
        </p:nvSpPr>
        <p:spPr/>
        <p:txBody>
          <a:bodyPr/>
          <a:lstStyle/>
          <a:p>
            <a:fld id="{C47D4F2A-FF3F-4D76-897B-B2071BBC9AF3}" type="slidenum">
              <a:rPr lang="en-IN" smtClean="0"/>
              <a:t>17</a:t>
            </a:fld>
            <a:endParaRPr lang="en-IN"/>
          </a:p>
        </p:txBody>
      </p:sp>
    </p:spTree>
    <p:extLst>
      <p:ext uri="{BB962C8B-B14F-4D97-AF65-F5344CB8AC3E}">
        <p14:creationId xmlns:p14="http://schemas.microsoft.com/office/powerpoint/2010/main" val="1489546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845" y="1567446"/>
            <a:ext cx="10075030" cy="3785652"/>
          </a:xfrm>
          <a:prstGeom prst="rect">
            <a:avLst/>
          </a:prstGeom>
          <a:noFill/>
        </p:spPr>
        <p:txBody>
          <a:bodyPr wrap="square" rtlCol="0">
            <a:spAutoFit/>
          </a:bodyPr>
          <a:lstStyle/>
          <a:p>
            <a:pPr marR="0" lvl="0" indent="0" algn="just" fontAlgn="auto">
              <a:lnSpc>
                <a:spcPct val="100000"/>
              </a:lnSpc>
              <a:spcBef>
                <a:spcPts val="0"/>
              </a:spcBef>
              <a:spcAft>
                <a:spcPts val="0"/>
              </a:spcAft>
              <a:buClrTx/>
              <a:buSzTx/>
              <a:buFontTx/>
              <a:buNone/>
              <a:tabLst/>
              <a:defRPr/>
            </a:pPr>
            <a:r>
              <a:rPr lang="en-IN" sz="2400" b="1" u="sng" dirty="0">
                <a:solidFill>
                  <a:srgbClr val="0070C0"/>
                </a:solidFill>
                <a:latin typeface="Calibri" panose="020F0502020204030204"/>
              </a:rPr>
              <a:t>Disadvantages of Batch Operating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lvl="1" indent="-342900">
              <a:buFont typeface="Wingdings" panose="05000000000000000000" pitchFamily="2" charset="2"/>
              <a:buChar char="Ø"/>
            </a:pPr>
            <a:r>
              <a:rPr lang="en-US" sz="2400" b="1" i="0" dirty="0">
                <a:solidFill>
                  <a:schemeClr val="accent1"/>
                </a:solidFill>
                <a:effectLst/>
                <a:latin typeface="Arimo"/>
              </a:rPr>
              <a:t>Priority</a:t>
            </a:r>
            <a:r>
              <a:rPr lang="en-US" sz="2400" b="0" i="0" dirty="0">
                <a:solidFill>
                  <a:srgbClr val="303030"/>
                </a:solidFill>
                <a:effectLst/>
                <a:latin typeface="Arimo"/>
              </a:rPr>
              <a:t> can not be set for the jobs.(All the jobs of a batch are executed sequentially one after the other.)</a:t>
            </a:r>
          </a:p>
          <a:p>
            <a:pPr marL="800100" lvl="1" indent="-342900">
              <a:buFont typeface="Wingdings" panose="05000000000000000000" pitchFamily="2" charset="2"/>
              <a:buChar char="Ø"/>
            </a:pPr>
            <a:r>
              <a:rPr lang="en-US" sz="2400" b="0" i="0" dirty="0">
                <a:solidFill>
                  <a:srgbClr val="303030"/>
                </a:solidFill>
                <a:effectLst/>
                <a:latin typeface="Arimo"/>
              </a:rPr>
              <a:t>Batch operating system may lead to </a:t>
            </a:r>
            <a:r>
              <a:rPr lang="en-US" sz="2400" b="1" i="0" dirty="0">
                <a:solidFill>
                  <a:schemeClr val="accent1"/>
                </a:solidFill>
                <a:effectLst/>
                <a:latin typeface="Arimo"/>
              </a:rPr>
              <a:t>starvation</a:t>
            </a:r>
            <a:r>
              <a:rPr lang="en-US" sz="2400" b="0" i="0" dirty="0">
                <a:solidFill>
                  <a:srgbClr val="303030"/>
                </a:solidFill>
                <a:effectLst/>
                <a:latin typeface="Arimo"/>
              </a:rPr>
              <a:t>.(The jobs of a particular batch might take long time for their execution.)</a:t>
            </a:r>
            <a:endParaRPr lang="en-US" sz="2400" dirty="0">
              <a:solidFill>
                <a:srgbClr val="303030"/>
              </a:solidFill>
              <a:latin typeface="Arimo"/>
            </a:endParaRPr>
          </a:p>
          <a:p>
            <a:pPr marL="800100" lvl="1" indent="-342900">
              <a:buFont typeface="Wingdings" panose="05000000000000000000" pitchFamily="2" charset="2"/>
              <a:buChar char="Ø"/>
            </a:pPr>
            <a:r>
              <a:rPr lang="en-US" sz="2400" b="1" i="0" dirty="0">
                <a:solidFill>
                  <a:schemeClr val="accent1"/>
                </a:solidFill>
                <a:effectLst/>
                <a:latin typeface="Arimo"/>
              </a:rPr>
              <a:t>CPU </a:t>
            </a:r>
            <a:r>
              <a:rPr lang="en-US" sz="2400" b="0" i="0" dirty="0">
                <a:solidFill>
                  <a:srgbClr val="303030"/>
                </a:solidFill>
                <a:effectLst/>
                <a:latin typeface="Arimo"/>
              </a:rPr>
              <a:t>may remain </a:t>
            </a:r>
            <a:r>
              <a:rPr lang="en-US" sz="2400" b="1" i="0" dirty="0">
                <a:solidFill>
                  <a:schemeClr val="accent1"/>
                </a:solidFill>
                <a:effectLst/>
                <a:latin typeface="Arimo"/>
              </a:rPr>
              <a:t>idle</a:t>
            </a:r>
            <a:r>
              <a:rPr lang="en-US" sz="2400" b="0" i="0" dirty="0">
                <a:solidFill>
                  <a:schemeClr val="accent1"/>
                </a:solidFill>
                <a:effectLst/>
                <a:latin typeface="Arimo"/>
              </a:rPr>
              <a:t> </a:t>
            </a:r>
            <a:r>
              <a:rPr lang="en-US" sz="2400" b="0" i="0" dirty="0">
                <a:solidFill>
                  <a:srgbClr val="303030"/>
                </a:solidFill>
                <a:effectLst/>
                <a:latin typeface="Arimo"/>
              </a:rPr>
              <a:t>for a long time.(loading of punch card and unloading of punch card takes more time)</a:t>
            </a:r>
          </a:p>
          <a:p>
            <a:pPr marL="800100" lvl="1" indent="-342900">
              <a:buFont typeface="Wingdings" panose="05000000000000000000" pitchFamily="2" charset="2"/>
              <a:buChar char="Ø"/>
            </a:pPr>
            <a:r>
              <a:rPr lang="en-US" sz="2400" b="0" i="0" dirty="0">
                <a:solidFill>
                  <a:srgbClr val="303030"/>
                </a:solidFill>
                <a:effectLst/>
                <a:latin typeface="Arimo"/>
              </a:rPr>
              <a:t>There is a </a:t>
            </a:r>
            <a:r>
              <a:rPr lang="en-US" sz="2400" b="1" i="0" dirty="0">
                <a:solidFill>
                  <a:schemeClr val="accent1"/>
                </a:solidFill>
                <a:effectLst/>
                <a:latin typeface="Arimo"/>
              </a:rPr>
              <a:t>lack of interaction </a:t>
            </a:r>
            <a:r>
              <a:rPr lang="en-US" sz="2400" b="0" i="0" dirty="0">
                <a:solidFill>
                  <a:srgbClr val="303030"/>
                </a:solidFill>
                <a:effectLst/>
                <a:latin typeface="Arimo"/>
              </a:rPr>
              <a:t>between a user and his job.</a:t>
            </a:r>
            <a:endParaRPr lang="en-IN"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10BA47E5-D589-46E5-ADFE-6860BA19EB8E}"/>
              </a:ext>
            </a:extLst>
          </p:cNvPr>
          <p:cNvSpPr>
            <a:spLocks noGrp="1"/>
          </p:cNvSpPr>
          <p:nvPr>
            <p:ph type="dt" sz="half" idx="10"/>
          </p:nvPr>
        </p:nvSpPr>
        <p:spPr/>
        <p:txBody>
          <a:bodyPr/>
          <a:lstStyle/>
          <a:p>
            <a:fld id="{B4686762-7267-47F6-AE6B-388D35C26F5C}" type="datetime1">
              <a:rPr lang="en-IN" smtClean="0"/>
              <a:t>03-09-2020</a:t>
            </a:fld>
            <a:endParaRPr lang="en-IN"/>
          </a:p>
        </p:txBody>
      </p:sp>
      <p:sp>
        <p:nvSpPr>
          <p:cNvPr id="7" name="Footer Placeholder 6">
            <a:extLst>
              <a:ext uri="{FF2B5EF4-FFF2-40B4-BE49-F238E27FC236}">
                <a16:creationId xmlns:a16="http://schemas.microsoft.com/office/drawing/2014/main" id="{337D957B-9518-4211-94A5-2E1FB96971E9}"/>
              </a:ext>
            </a:extLst>
          </p:cNvPr>
          <p:cNvSpPr>
            <a:spLocks noGrp="1"/>
          </p:cNvSpPr>
          <p:nvPr>
            <p:ph type="ftr" sz="quarter" idx="11"/>
          </p:nvPr>
        </p:nvSpPr>
        <p:spPr/>
        <p:txBody>
          <a:bodyPr/>
          <a:lstStyle/>
          <a:p>
            <a:r>
              <a:rPr lang="en-US"/>
              <a:t>SCS1301 Operating System - Unit 1 Introduction</a:t>
            </a:r>
            <a:endParaRPr lang="en-IN" dirty="0"/>
          </a:p>
        </p:txBody>
      </p:sp>
      <p:sp>
        <p:nvSpPr>
          <p:cNvPr id="8" name="Slide Number Placeholder 7">
            <a:extLst>
              <a:ext uri="{FF2B5EF4-FFF2-40B4-BE49-F238E27FC236}">
                <a16:creationId xmlns:a16="http://schemas.microsoft.com/office/drawing/2014/main" id="{47CF6E46-1FF0-4915-81E8-5108E9B672BC}"/>
              </a:ext>
            </a:extLst>
          </p:cNvPr>
          <p:cNvSpPr>
            <a:spLocks noGrp="1"/>
          </p:cNvSpPr>
          <p:nvPr>
            <p:ph type="sldNum" sz="quarter" idx="12"/>
          </p:nvPr>
        </p:nvSpPr>
        <p:spPr/>
        <p:txBody>
          <a:bodyPr/>
          <a:lstStyle/>
          <a:p>
            <a:fld id="{C47D4F2A-FF3F-4D76-897B-B2071BBC9AF3}" type="slidenum">
              <a:rPr lang="en-IN" smtClean="0"/>
              <a:t>18</a:t>
            </a:fld>
            <a:endParaRPr lang="en-IN"/>
          </a:p>
        </p:txBody>
      </p:sp>
    </p:spTree>
    <p:extLst>
      <p:ext uri="{BB962C8B-B14F-4D97-AF65-F5344CB8AC3E}">
        <p14:creationId xmlns:p14="http://schemas.microsoft.com/office/powerpoint/2010/main" val="1499785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2358" y="1402672"/>
            <a:ext cx="11292396" cy="2246769"/>
          </a:xfrm>
          <a:prstGeom prst="rect">
            <a:avLst/>
          </a:prstGeom>
          <a:noFill/>
        </p:spPr>
        <p:txBody>
          <a:bodyPr wrap="square" rtlCol="0">
            <a:spAutoFit/>
          </a:bodyPr>
          <a:lstStyle/>
          <a:p>
            <a:pPr algn="just"/>
            <a:r>
              <a:rPr lang="en-IN" sz="2400" b="1" u="sng" dirty="0">
                <a:solidFill>
                  <a:srgbClr val="0070C0"/>
                </a:solidFill>
                <a:latin typeface="Calibri" panose="020F0502020204030204"/>
              </a:rPr>
              <a:t>Multiprogramming Operating System </a:t>
            </a:r>
          </a:p>
          <a:p>
            <a:pPr algn="just"/>
            <a:endParaRPr lang="en-IN" sz="2400" b="1" dirty="0"/>
          </a:p>
          <a:p>
            <a:r>
              <a:rPr lang="en-US" sz="2400" b="0" i="0" dirty="0">
                <a:effectLst/>
                <a:latin typeface="Roboto"/>
              </a:rPr>
              <a:t>A computer running </a:t>
            </a:r>
            <a:r>
              <a:rPr lang="en-US" sz="2400" b="1" i="0" dirty="0">
                <a:solidFill>
                  <a:schemeClr val="accent1"/>
                </a:solidFill>
                <a:effectLst/>
                <a:latin typeface="Roboto"/>
              </a:rPr>
              <a:t>more than one program </a:t>
            </a:r>
            <a:r>
              <a:rPr lang="en-US" sz="2400" b="0" i="0" dirty="0">
                <a:effectLst/>
                <a:latin typeface="Roboto"/>
              </a:rPr>
              <a:t>at a time (like running Excel and Firefox simultaneously).</a:t>
            </a:r>
            <a:endParaRPr lang="en-IN" sz="2400" dirty="0"/>
          </a:p>
          <a:p>
            <a:pPr algn="just"/>
            <a:endParaRPr lang="en-IN" sz="2200" dirty="0"/>
          </a:p>
          <a:p>
            <a:pPr algn="just"/>
            <a:endParaRPr lang="en-IN" sz="2200" dirty="0"/>
          </a:p>
        </p:txBody>
      </p:sp>
      <p:pic>
        <p:nvPicPr>
          <p:cNvPr id="3" name="Content Placeholder 4">
            <a:extLst>
              <a:ext uri="{FF2B5EF4-FFF2-40B4-BE49-F238E27FC236}">
                <a16:creationId xmlns:a16="http://schemas.microsoft.com/office/drawing/2014/main" id="{23EB4BDB-6AF5-480E-8471-C0FD2E795AFA}"/>
              </a:ext>
            </a:extLst>
          </p:cNvPr>
          <p:cNvPicPr>
            <a:picLocks noChangeAspect="1"/>
          </p:cNvPicPr>
          <p:nvPr/>
        </p:nvPicPr>
        <p:blipFill>
          <a:blip r:embed="rId2"/>
          <a:stretch>
            <a:fillRect/>
          </a:stretch>
        </p:blipFill>
        <p:spPr>
          <a:xfrm>
            <a:off x="2124075" y="3076575"/>
            <a:ext cx="7105649" cy="3219450"/>
          </a:xfrm>
          <a:prstGeom prst="rect">
            <a:avLst/>
          </a:prstGeom>
        </p:spPr>
      </p:pic>
      <p:sp>
        <p:nvSpPr>
          <p:cNvPr id="7" name="Date Placeholder 6">
            <a:extLst>
              <a:ext uri="{FF2B5EF4-FFF2-40B4-BE49-F238E27FC236}">
                <a16:creationId xmlns:a16="http://schemas.microsoft.com/office/drawing/2014/main" id="{4D49EDE7-C49B-4924-931D-A399B7F5E214}"/>
              </a:ext>
            </a:extLst>
          </p:cNvPr>
          <p:cNvSpPr>
            <a:spLocks noGrp="1"/>
          </p:cNvSpPr>
          <p:nvPr>
            <p:ph type="dt" sz="half" idx="10"/>
          </p:nvPr>
        </p:nvSpPr>
        <p:spPr/>
        <p:txBody>
          <a:bodyPr/>
          <a:lstStyle/>
          <a:p>
            <a:fld id="{2DB9E930-7412-4693-8417-8563866B358F}" type="datetime1">
              <a:rPr lang="en-IN" smtClean="0"/>
              <a:t>03-09-2020</a:t>
            </a:fld>
            <a:endParaRPr lang="en-IN"/>
          </a:p>
        </p:txBody>
      </p:sp>
      <p:sp>
        <p:nvSpPr>
          <p:cNvPr id="8" name="Footer Placeholder 7">
            <a:extLst>
              <a:ext uri="{FF2B5EF4-FFF2-40B4-BE49-F238E27FC236}">
                <a16:creationId xmlns:a16="http://schemas.microsoft.com/office/drawing/2014/main" id="{62C1CBE7-5133-4745-AD84-E00DCF51224B}"/>
              </a:ext>
            </a:extLst>
          </p:cNvPr>
          <p:cNvSpPr>
            <a:spLocks noGrp="1"/>
          </p:cNvSpPr>
          <p:nvPr>
            <p:ph type="ftr" sz="quarter" idx="11"/>
          </p:nvPr>
        </p:nvSpPr>
        <p:spPr/>
        <p:txBody>
          <a:bodyPr/>
          <a:lstStyle/>
          <a:p>
            <a:r>
              <a:rPr lang="en-US"/>
              <a:t>SCS1301 Operating System - Unit 1 Introduction</a:t>
            </a:r>
            <a:endParaRPr lang="en-IN" dirty="0"/>
          </a:p>
        </p:txBody>
      </p:sp>
      <p:sp>
        <p:nvSpPr>
          <p:cNvPr id="9" name="Slide Number Placeholder 8">
            <a:extLst>
              <a:ext uri="{FF2B5EF4-FFF2-40B4-BE49-F238E27FC236}">
                <a16:creationId xmlns:a16="http://schemas.microsoft.com/office/drawing/2014/main" id="{971462CE-C53C-44A7-879D-4D1074456AD3}"/>
              </a:ext>
            </a:extLst>
          </p:cNvPr>
          <p:cNvSpPr>
            <a:spLocks noGrp="1"/>
          </p:cNvSpPr>
          <p:nvPr>
            <p:ph type="sldNum" sz="quarter" idx="12"/>
          </p:nvPr>
        </p:nvSpPr>
        <p:spPr/>
        <p:txBody>
          <a:bodyPr/>
          <a:lstStyle/>
          <a:p>
            <a:fld id="{C47D4F2A-FF3F-4D76-897B-B2071BBC9AF3}" type="slidenum">
              <a:rPr lang="en-IN" smtClean="0"/>
              <a:t>19</a:t>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5608CE-47A8-4D52-86DE-E70FB4C91E3F}"/>
              </a:ext>
            </a:extLst>
          </p:cNvPr>
          <p:cNvPicPr>
            <a:picLocks noChangeAspect="1"/>
          </p:cNvPicPr>
          <p:nvPr/>
        </p:nvPicPr>
        <p:blipFill>
          <a:blip r:embed="rId2"/>
          <a:stretch>
            <a:fillRect/>
          </a:stretch>
        </p:blipFill>
        <p:spPr>
          <a:xfrm>
            <a:off x="9038940" y="50800"/>
            <a:ext cx="1386776" cy="1400175"/>
          </a:xfrm>
          <a:prstGeom prst="rect">
            <a:avLst/>
          </a:prstGeom>
        </p:spPr>
      </p:pic>
      <p:sp>
        <p:nvSpPr>
          <p:cNvPr id="4" name="TextBox 3">
            <a:extLst>
              <a:ext uri="{FF2B5EF4-FFF2-40B4-BE49-F238E27FC236}">
                <a16:creationId xmlns:a16="http://schemas.microsoft.com/office/drawing/2014/main" id="{D8AF06F4-4F50-4E50-B1ED-349443FBF94F}"/>
              </a:ext>
            </a:extLst>
          </p:cNvPr>
          <p:cNvSpPr txBox="1"/>
          <p:nvPr/>
        </p:nvSpPr>
        <p:spPr>
          <a:xfrm>
            <a:off x="612559" y="1651247"/>
            <a:ext cx="10289220" cy="6340197"/>
          </a:xfrm>
          <a:prstGeom prst="rect">
            <a:avLst/>
          </a:prstGeom>
          <a:noFill/>
        </p:spPr>
        <p:txBody>
          <a:bodyPr wrap="square" rtlCol="0">
            <a:spAutoFit/>
          </a:bodyPr>
          <a:lstStyle/>
          <a:p>
            <a:pPr algn="ctr"/>
            <a:r>
              <a:rPr lang="en-IN" sz="2800" dirty="0"/>
              <a:t>Agenda</a:t>
            </a:r>
          </a:p>
          <a:p>
            <a:pPr marL="342900" indent="-342900">
              <a:buAutoNum type="arabicPeriod"/>
            </a:pPr>
            <a:r>
              <a:rPr lang="en-IN" dirty="0"/>
              <a:t>Syllabus</a:t>
            </a:r>
          </a:p>
          <a:p>
            <a:pPr marL="342900" indent="-342900">
              <a:buAutoNum type="arabicPeriod"/>
            </a:pPr>
            <a:r>
              <a:rPr lang="en-IN" dirty="0"/>
              <a:t>Books Recommended</a:t>
            </a:r>
          </a:p>
          <a:p>
            <a:pPr marL="342900" indent="-342900">
              <a:buAutoNum type="arabicPeriod"/>
            </a:pPr>
            <a:r>
              <a:rPr lang="en-IN" dirty="0"/>
              <a:t>Roadmap to Unit 1</a:t>
            </a:r>
          </a:p>
          <a:p>
            <a:pPr marL="342900" indent="-342900">
              <a:buAutoNum type="arabicPeriod"/>
            </a:pPr>
            <a:r>
              <a:rPr lang="en-IN" dirty="0"/>
              <a:t>Introduction</a:t>
            </a:r>
          </a:p>
          <a:p>
            <a:pPr marL="342900" indent="-342900">
              <a:buAutoNum type="arabicPeriod"/>
            </a:pPr>
            <a:r>
              <a:rPr lang="en-IN" dirty="0"/>
              <a:t>Operating System Goals</a:t>
            </a:r>
          </a:p>
          <a:p>
            <a:pPr marL="342900" indent="-342900">
              <a:buAutoNum type="arabicPeriod"/>
            </a:pPr>
            <a:r>
              <a:rPr lang="en-IN" dirty="0"/>
              <a:t>System Components</a:t>
            </a:r>
          </a:p>
          <a:p>
            <a:r>
              <a:rPr lang="en-IN" dirty="0"/>
              <a:t>	 Process Management</a:t>
            </a:r>
          </a:p>
          <a:p>
            <a:r>
              <a:rPr lang="en-IN" dirty="0"/>
              <a:t>	 Main Memory Management</a:t>
            </a:r>
          </a:p>
          <a:p>
            <a:r>
              <a:rPr lang="en-IN" dirty="0"/>
              <a:t>	 File Management</a:t>
            </a:r>
          </a:p>
          <a:p>
            <a:r>
              <a:rPr lang="en-IN" dirty="0"/>
              <a:t>	 I/O System Management</a:t>
            </a:r>
          </a:p>
          <a:p>
            <a:r>
              <a:rPr lang="en-IN" dirty="0"/>
              <a:t>	 Secondary Management</a:t>
            </a:r>
          </a:p>
          <a:p>
            <a:r>
              <a:rPr lang="en-IN" dirty="0"/>
              <a:t>	 Networking</a:t>
            </a:r>
          </a:p>
          <a:p>
            <a:r>
              <a:rPr lang="en-IN" dirty="0"/>
              <a:t>	 Protection System</a:t>
            </a:r>
          </a:p>
          <a:p>
            <a:r>
              <a:rPr lang="en-IN" dirty="0"/>
              <a:t>	 Command-Interpreter System</a:t>
            </a:r>
          </a:p>
          <a:p>
            <a:r>
              <a:rPr lang="en-IN" dirty="0"/>
              <a:t>7. Operating System Structure</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endParaRPr lang="en-IN" dirty="0"/>
          </a:p>
          <a:p>
            <a:endParaRPr lang="en-IN" dirty="0"/>
          </a:p>
          <a:p>
            <a:endParaRPr lang="en-IN" dirty="0"/>
          </a:p>
        </p:txBody>
      </p:sp>
      <p:sp>
        <p:nvSpPr>
          <p:cNvPr id="3" name="Date Placeholder 2">
            <a:extLst>
              <a:ext uri="{FF2B5EF4-FFF2-40B4-BE49-F238E27FC236}">
                <a16:creationId xmlns:a16="http://schemas.microsoft.com/office/drawing/2014/main" id="{17A0E721-330A-472D-8DF8-93B071E8392F}"/>
              </a:ext>
            </a:extLst>
          </p:cNvPr>
          <p:cNvSpPr>
            <a:spLocks noGrp="1"/>
          </p:cNvSpPr>
          <p:nvPr>
            <p:ph type="dt" sz="half" idx="10"/>
          </p:nvPr>
        </p:nvSpPr>
        <p:spPr/>
        <p:txBody>
          <a:bodyPr/>
          <a:lstStyle/>
          <a:p>
            <a:fld id="{C676F6C1-9C5B-43C3-A47A-0FBD7B1D8052}" type="datetime1">
              <a:rPr lang="en-IN" smtClean="0"/>
              <a:t>03-09-2020</a:t>
            </a:fld>
            <a:endParaRPr lang="en-IN"/>
          </a:p>
        </p:txBody>
      </p:sp>
      <p:sp>
        <p:nvSpPr>
          <p:cNvPr id="5" name="Footer Placeholder 4">
            <a:extLst>
              <a:ext uri="{FF2B5EF4-FFF2-40B4-BE49-F238E27FC236}">
                <a16:creationId xmlns:a16="http://schemas.microsoft.com/office/drawing/2014/main" id="{F5531C03-338E-42F7-81AC-609B5623E8B2}"/>
              </a:ext>
            </a:extLst>
          </p:cNvPr>
          <p:cNvSpPr>
            <a:spLocks noGrp="1"/>
          </p:cNvSpPr>
          <p:nvPr>
            <p:ph type="ftr" sz="quarter" idx="11"/>
          </p:nvPr>
        </p:nvSpPr>
        <p:spPr/>
        <p:txBody>
          <a:bodyPr/>
          <a:lstStyle/>
          <a:p>
            <a:r>
              <a:rPr lang="en-US"/>
              <a:t>SCS1301 Operating System - Unit 1 Introduction</a:t>
            </a:r>
            <a:endParaRPr lang="en-IN" dirty="0"/>
          </a:p>
        </p:txBody>
      </p:sp>
      <p:sp>
        <p:nvSpPr>
          <p:cNvPr id="6" name="Slide Number Placeholder 5">
            <a:extLst>
              <a:ext uri="{FF2B5EF4-FFF2-40B4-BE49-F238E27FC236}">
                <a16:creationId xmlns:a16="http://schemas.microsoft.com/office/drawing/2014/main" id="{C3F46666-51C5-4D6A-9C59-BAB49CECD0BE}"/>
              </a:ext>
            </a:extLst>
          </p:cNvPr>
          <p:cNvSpPr>
            <a:spLocks noGrp="1"/>
          </p:cNvSpPr>
          <p:nvPr>
            <p:ph type="sldNum" sz="quarter" idx="12"/>
          </p:nvPr>
        </p:nvSpPr>
        <p:spPr/>
        <p:txBody>
          <a:bodyPr/>
          <a:lstStyle/>
          <a:p>
            <a:fld id="{C47D4F2A-FF3F-4D76-897B-B2071BBC9AF3}" type="slidenum">
              <a:rPr lang="en-IN" smtClean="0"/>
              <a:t>2</a:t>
            </a:fld>
            <a:endParaRPr lang="en-IN"/>
          </a:p>
        </p:txBody>
      </p:sp>
    </p:spTree>
    <p:extLst>
      <p:ext uri="{BB962C8B-B14F-4D97-AF65-F5344CB8AC3E}">
        <p14:creationId xmlns:p14="http://schemas.microsoft.com/office/powerpoint/2010/main" val="4060734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3783" y="1402672"/>
            <a:ext cx="11292396" cy="1785104"/>
          </a:xfrm>
          <a:prstGeom prst="rect">
            <a:avLst/>
          </a:prstGeom>
          <a:noFill/>
        </p:spPr>
        <p:txBody>
          <a:bodyPr wrap="square" rtlCol="0">
            <a:spAutoFit/>
          </a:bodyPr>
          <a:lstStyle/>
          <a:p>
            <a:pPr algn="just"/>
            <a:r>
              <a:rPr lang="en-IN" sz="2400" b="1" u="sng" dirty="0">
                <a:solidFill>
                  <a:srgbClr val="0070C0"/>
                </a:solidFill>
                <a:latin typeface="Calibri" panose="020F0502020204030204"/>
              </a:rPr>
              <a:t>Multitasking Operating System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2000" b="0" i="0" dirty="0">
                <a:effectLst/>
                <a:latin typeface="Roboto"/>
              </a:rPr>
              <a:t>A computer running more than one program at a time with </a:t>
            </a:r>
            <a:r>
              <a:rPr lang="en-US" sz="2000" b="1" i="0" dirty="0">
                <a:solidFill>
                  <a:schemeClr val="accent1"/>
                </a:solidFill>
                <a:effectLst/>
                <a:latin typeface="Roboto"/>
              </a:rPr>
              <a:t>time sharing system </a:t>
            </a:r>
            <a:r>
              <a:rPr lang="en-US" sz="2000" b="0" i="0" dirty="0">
                <a:effectLst/>
                <a:latin typeface="Roboto"/>
              </a:rPr>
              <a:t>(like running Excel and Firefox simultaneously).</a:t>
            </a:r>
            <a:endParaRPr lang="en-IN" sz="2000" dirty="0"/>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Content Placeholder 4">
            <a:extLst>
              <a:ext uri="{FF2B5EF4-FFF2-40B4-BE49-F238E27FC236}">
                <a16:creationId xmlns:a16="http://schemas.microsoft.com/office/drawing/2014/main" id="{B74B97A4-3DC0-4545-8CD4-9C47E3E9DB1F}"/>
              </a:ext>
            </a:extLst>
          </p:cNvPr>
          <p:cNvPicPr>
            <a:picLocks noChangeAspect="1"/>
          </p:cNvPicPr>
          <p:nvPr/>
        </p:nvPicPr>
        <p:blipFill>
          <a:blip r:embed="rId2"/>
          <a:stretch>
            <a:fillRect/>
          </a:stretch>
        </p:blipFill>
        <p:spPr>
          <a:xfrm>
            <a:off x="3694906" y="3187776"/>
            <a:ext cx="4543425" cy="3438525"/>
          </a:xfrm>
          <a:prstGeom prst="rect">
            <a:avLst/>
          </a:prstGeom>
        </p:spPr>
      </p:pic>
      <p:sp>
        <p:nvSpPr>
          <p:cNvPr id="7" name="Date Placeholder 6">
            <a:extLst>
              <a:ext uri="{FF2B5EF4-FFF2-40B4-BE49-F238E27FC236}">
                <a16:creationId xmlns:a16="http://schemas.microsoft.com/office/drawing/2014/main" id="{117962C9-D3F4-49DF-89F7-5246F6C6E00E}"/>
              </a:ext>
            </a:extLst>
          </p:cNvPr>
          <p:cNvSpPr>
            <a:spLocks noGrp="1"/>
          </p:cNvSpPr>
          <p:nvPr>
            <p:ph type="dt" sz="half" idx="10"/>
          </p:nvPr>
        </p:nvSpPr>
        <p:spPr/>
        <p:txBody>
          <a:bodyPr/>
          <a:lstStyle/>
          <a:p>
            <a:fld id="{06A0BD4C-0956-44D2-B47F-7EC9A05BDB4B}" type="datetime1">
              <a:rPr lang="en-IN" smtClean="0"/>
              <a:t>03-09-2020</a:t>
            </a:fld>
            <a:endParaRPr lang="en-IN"/>
          </a:p>
        </p:txBody>
      </p:sp>
      <p:sp>
        <p:nvSpPr>
          <p:cNvPr id="8" name="Footer Placeholder 7">
            <a:extLst>
              <a:ext uri="{FF2B5EF4-FFF2-40B4-BE49-F238E27FC236}">
                <a16:creationId xmlns:a16="http://schemas.microsoft.com/office/drawing/2014/main" id="{63526844-A7C3-46D7-9775-18DB448F1465}"/>
              </a:ext>
            </a:extLst>
          </p:cNvPr>
          <p:cNvSpPr>
            <a:spLocks noGrp="1"/>
          </p:cNvSpPr>
          <p:nvPr>
            <p:ph type="ftr" sz="quarter" idx="11"/>
          </p:nvPr>
        </p:nvSpPr>
        <p:spPr/>
        <p:txBody>
          <a:bodyPr/>
          <a:lstStyle/>
          <a:p>
            <a:r>
              <a:rPr lang="en-US"/>
              <a:t>SCS1301 Operating System - Unit 1 Introduction</a:t>
            </a:r>
            <a:endParaRPr lang="en-IN" dirty="0"/>
          </a:p>
        </p:txBody>
      </p:sp>
      <p:sp>
        <p:nvSpPr>
          <p:cNvPr id="9" name="Slide Number Placeholder 8">
            <a:extLst>
              <a:ext uri="{FF2B5EF4-FFF2-40B4-BE49-F238E27FC236}">
                <a16:creationId xmlns:a16="http://schemas.microsoft.com/office/drawing/2014/main" id="{599C04E8-BAE8-46AE-A871-0A285114DFDC}"/>
              </a:ext>
            </a:extLst>
          </p:cNvPr>
          <p:cNvSpPr>
            <a:spLocks noGrp="1"/>
          </p:cNvSpPr>
          <p:nvPr>
            <p:ph type="sldNum" sz="quarter" idx="12"/>
          </p:nvPr>
        </p:nvSpPr>
        <p:spPr/>
        <p:txBody>
          <a:bodyPr/>
          <a:lstStyle/>
          <a:p>
            <a:fld id="{C47D4F2A-FF3F-4D76-897B-B2071BBC9AF3}" type="slidenum">
              <a:rPr lang="en-IN" smtClean="0"/>
              <a:t>20</a:t>
            </a:fld>
            <a:endParaRPr lang="en-IN"/>
          </a:p>
        </p:txBody>
      </p:sp>
    </p:spTree>
    <p:extLst>
      <p:ext uri="{BB962C8B-B14F-4D97-AF65-F5344CB8AC3E}">
        <p14:creationId xmlns:p14="http://schemas.microsoft.com/office/powerpoint/2010/main" val="2877395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6642" y="1617610"/>
            <a:ext cx="10858715" cy="4154984"/>
          </a:xfrm>
          <a:prstGeom prst="rect">
            <a:avLst/>
          </a:prstGeom>
          <a:noFill/>
        </p:spPr>
        <p:txBody>
          <a:bodyPr wrap="square" rtlCol="0">
            <a:spAutoFit/>
          </a:bodyPr>
          <a:lstStyle/>
          <a:p>
            <a:pPr algn="just"/>
            <a:r>
              <a:rPr lang="en-US" sz="2400" b="1" u="sng" dirty="0">
                <a:solidFill>
                  <a:srgbClr val="0070C0"/>
                </a:solidFill>
                <a:latin typeface="Calibri" panose="020F0502020204030204"/>
              </a:rPr>
              <a:t>Functions Of Operating System / System Components</a:t>
            </a:r>
          </a:p>
          <a:p>
            <a:pPr algn="just"/>
            <a:endParaRPr lang="en-IN" sz="2400" dirty="0"/>
          </a:p>
          <a:p>
            <a:pPr marL="800100" lvl="1" indent="-342900">
              <a:buFont typeface="Wingdings" panose="05000000000000000000" pitchFamily="2" charset="2"/>
              <a:buChar char="Ø"/>
            </a:pPr>
            <a:r>
              <a:rPr lang="en-US" sz="2400" b="1" dirty="0">
                <a:solidFill>
                  <a:schemeClr val="accent1"/>
                </a:solidFill>
              </a:rPr>
              <a:t>Main Memory Management</a:t>
            </a:r>
          </a:p>
          <a:p>
            <a:pPr marL="800100" lvl="1" indent="-342900">
              <a:buFont typeface="Wingdings" panose="05000000000000000000" pitchFamily="2" charset="2"/>
              <a:buChar char="Ø"/>
            </a:pPr>
            <a:r>
              <a:rPr lang="en-US" sz="2400" b="1" dirty="0">
                <a:solidFill>
                  <a:schemeClr val="accent1"/>
                </a:solidFill>
              </a:rPr>
              <a:t>Processor Management</a:t>
            </a:r>
          </a:p>
          <a:p>
            <a:pPr marL="800100" lvl="1" indent="-342900">
              <a:buFont typeface="Wingdings" panose="05000000000000000000" pitchFamily="2" charset="2"/>
              <a:buChar char="Ø"/>
            </a:pPr>
            <a:r>
              <a:rPr lang="en-US" sz="2400" b="1" dirty="0">
                <a:solidFill>
                  <a:schemeClr val="accent1"/>
                </a:solidFill>
              </a:rPr>
              <a:t>Device Management</a:t>
            </a:r>
          </a:p>
          <a:p>
            <a:pPr marL="800100" lvl="1" indent="-342900">
              <a:buFont typeface="Wingdings" panose="05000000000000000000" pitchFamily="2" charset="2"/>
              <a:buChar char="Ø"/>
            </a:pPr>
            <a:r>
              <a:rPr lang="en-US" sz="2400" b="1" dirty="0">
                <a:solidFill>
                  <a:schemeClr val="accent1"/>
                </a:solidFill>
              </a:rPr>
              <a:t>File Management</a:t>
            </a:r>
          </a:p>
          <a:p>
            <a:pPr marL="800100" lvl="1" indent="-342900">
              <a:buFont typeface="Wingdings" panose="05000000000000000000" pitchFamily="2" charset="2"/>
              <a:buChar char="Ø"/>
            </a:pPr>
            <a:r>
              <a:rPr lang="en-US" sz="2400" b="1" dirty="0">
                <a:solidFill>
                  <a:schemeClr val="accent1"/>
                </a:solidFill>
              </a:rPr>
              <a:t>I/O System Management</a:t>
            </a:r>
          </a:p>
          <a:p>
            <a:pPr marL="800100" lvl="1" indent="-342900">
              <a:buFont typeface="Wingdings" panose="05000000000000000000" pitchFamily="2" charset="2"/>
              <a:buChar char="Ø"/>
            </a:pPr>
            <a:r>
              <a:rPr lang="en-US" sz="2400" b="1" dirty="0">
                <a:solidFill>
                  <a:schemeClr val="accent1"/>
                </a:solidFill>
              </a:rPr>
              <a:t>Secondary Management</a:t>
            </a:r>
          </a:p>
          <a:p>
            <a:pPr marL="800100" lvl="1" indent="-342900">
              <a:buFont typeface="Wingdings" panose="05000000000000000000" pitchFamily="2" charset="2"/>
              <a:buChar char="Ø"/>
            </a:pPr>
            <a:r>
              <a:rPr lang="en-US" sz="2400" b="1" dirty="0">
                <a:solidFill>
                  <a:schemeClr val="accent1"/>
                </a:solidFill>
              </a:rPr>
              <a:t>Networking</a:t>
            </a:r>
          </a:p>
          <a:p>
            <a:pPr marL="800100" lvl="1" indent="-342900">
              <a:buFont typeface="Wingdings" panose="05000000000000000000" pitchFamily="2" charset="2"/>
              <a:buChar char="Ø"/>
            </a:pPr>
            <a:r>
              <a:rPr lang="en-US" sz="2400" b="1" dirty="0">
                <a:solidFill>
                  <a:schemeClr val="accent1"/>
                </a:solidFill>
              </a:rPr>
              <a:t>Protection System</a:t>
            </a:r>
          </a:p>
          <a:p>
            <a:pPr marL="800100" lvl="1" indent="-342900">
              <a:buFont typeface="Wingdings" panose="05000000000000000000" pitchFamily="2" charset="2"/>
              <a:buChar char="Ø"/>
            </a:pPr>
            <a:r>
              <a:rPr lang="en-US" sz="2400" b="1" dirty="0">
                <a:solidFill>
                  <a:schemeClr val="accent1"/>
                </a:solidFill>
              </a:rPr>
              <a:t>Command Interpreter System</a:t>
            </a:r>
          </a:p>
        </p:txBody>
      </p:sp>
      <p:sp>
        <p:nvSpPr>
          <p:cNvPr id="6" name="Date Placeholder 5">
            <a:extLst>
              <a:ext uri="{FF2B5EF4-FFF2-40B4-BE49-F238E27FC236}">
                <a16:creationId xmlns:a16="http://schemas.microsoft.com/office/drawing/2014/main" id="{26F13D03-3DC7-4223-8BFA-DB7A335757B9}"/>
              </a:ext>
            </a:extLst>
          </p:cNvPr>
          <p:cNvSpPr>
            <a:spLocks noGrp="1"/>
          </p:cNvSpPr>
          <p:nvPr>
            <p:ph type="dt" sz="half" idx="10"/>
          </p:nvPr>
        </p:nvSpPr>
        <p:spPr/>
        <p:txBody>
          <a:bodyPr/>
          <a:lstStyle/>
          <a:p>
            <a:fld id="{D5105423-88BA-46B7-B151-0E62EBF33226}" type="datetime1">
              <a:rPr lang="en-IN" smtClean="0"/>
              <a:t>03-09-2020</a:t>
            </a:fld>
            <a:endParaRPr lang="en-IN"/>
          </a:p>
        </p:txBody>
      </p:sp>
      <p:sp>
        <p:nvSpPr>
          <p:cNvPr id="7" name="Footer Placeholder 6">
            <a:extLst>
              <a:ext uri="{FF2B5EF4-FFF2-40B4-BE49-F238E27FC236}">
                <a16:creationId xmlns:a16="http://schemas.microsoft.com/office/drawing/2014/main" id="{ACFE6388-F84D-4A87-AF76-CE4FC06B2DA8}"/>
              </a:ext>
            </a:extLst>
          </p:cNvPr>
          <p:cNvSpPr>
            <a:spLocks noGrp="1"/>
          </p:cNvSpPr>
          <p:nvPr>
            <p:ph type="ftr" sz="quarter" idx="11"/>
          </p:nvPr>
        </p:nvSpPr>
        <p:spPr/>
        <p:txBody>
          <a:bodyPr/>
          <a:lstStyle/>
          <a:p>
            <a:r>
              <a:rPr lang="en-US"/>
              <a:t>SCS1301 Operating System - Unit 1 Introduction</a:t>
            </a:r>
            <a:endParaRPr lang="en-IN" dirty="0"/>
          </a:p>
        </p:txBody>
      </p:sp>
      <p:sp>
        <p:nvSpPr>
          <p:cNvPr id="8" name="Slide Number Placeholder 7">
            <a:extLst>
              <a:ext uri="{FF2B5EF4-FFF2-40B4-BE49-F238E27FC236}">
                <a16:creationId xmlns:a16="http://schemas.microsoft.com/office/drawing/2014/main" id="{0AB55AB8-334C-46FB-BCD6-12EC1C77A0CA}"/>
              </a:ext>
            </a:extLst>
          </p:cNvPr>
          <p:cNvSpPr>
            <a:spLocks noGrp="1"/>
          </p:cNvSpPr>
          <p:nvPr>
            <p:ph type="sldNum" sz="quarter" idx="12"/>
          </p:nvPr>
        </p:nvSpPr>
        <p:spPr/>
        <p:txBody>
          <a:bodyPr/>
          <a:lstStyle/>
          <a:p>
            <a:fld id="{C47D4F2A-FF3F-4D76-897B-B2071BBC9AF3}" type="slidenum">
              <a:rPr lang="en-IN" smtClean="0"/>
              <a:t>21</a:t>
            </a:fld>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426925"/>
            <a:ext cx="11182350" cy="415498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Processes</a:t>
            </a:r>
          </a:p>
          <a:p>
            <a:pPr marL="800100" lvl="1" indent="-342900" algn="just">
              <a:buFont typeface="Wingdings" panose="05000000000000000000" pitchFamily="2" charset="2"/>
              <a:buChar char="Ø"/>
              <a:defRPr/>
            </a:pPr>
            <a:r>
              <a:rPr lang="en-US" sz="2400" dirty="0"/>
              <a:t>A process can be thought of as a </a:t>
            </a:r>
            <a:r>
              <a:rPr lang="en-US" sz="2400" b="1" dirty="0">
                <a:solidFill>
                  <a:schemeClr val="accent1"/>
                </a:solidFill>
              </a:rPr>
              <a:t>program in execution</a:t>
            </a:r>
            <a:r>
              <a:rPr lang="en-US" sz="2400" dirty="0"/>
              <a:t>, A process will need certain resources</a:t>
            </a:r>
          </a:p>
          <a:p>
            <a:pPr marL="1714500" lvl="3" indent="-342900" algn="just">
              <a:buFont typeface="Wingdings" panose="05000000000000000000" pitchFamily="2" charset="2"/>
              <a:buChar char="Ø"/>
              <a:defRPr/>
            </a:pPr>
            <a:r>
              <a:rPr lang="en-US" sz="2400" dirty="0"/>
              <a:t>such as </a:t>
            </a:r>
            <a:r>
              <a:rPr lang="en-US" sz="2400" b="1" dirty="0">
                <a:solidFill>
                  <a:schemeClr val="accent1"/>
                </a:solidFill>
              </a:rPr>
              <a:t>CPU time, memory, files, and I/O devices</a:t>
            </a:r>
          </a:p>
          <a:p>
            <a:pPr marL="1714500" lvl="3" indent="-342900" algn="just">
              <a:buFont typeface="Wingdings" panose="05000000000000000000" pitchFamily="2" charset="2"/>
              <a:buChar char="Ø"/>
              <a:defRPr/>
            </a:pPr>
            <a:r>
              <a:rPr lang="en-US" sz="2400" dirty="0"/>
              <a:t>to accomplish its task. </a:t>
            </a:r>
          </a:p>
          <a:p>
            <a:pPr marL="800100" lvl="1" indent="-342900" algn="just">
              <a:buFont typeface="Wingdings" panose="05000000000000000000" pitchFamily="2" charset="2"/>
              <a:buChar char="Ø"/>
              <a:defRPr/>
            </a:pPr>
            <a:r>
              <a:rPr lang="en-US" sz="2400" dirty="0"/>
              <a:t>Process is an Active Entity and Program is a Passive Entity. </a:t>
            </a:r>
          </a:p>
          <a:p>
            <a:pPr marL="800100" lvl="1" indent="-342900" algn="just">
              <a:buFont typeface="Wingdings" panose="05000000000000000000" pitchFamily="2" charset="2"/>
              <a:buChar char="Ø"/>
              <a:defRPr/>
            </a:pPr>
            <a:r>
              <a:rPr lang="en-US" sz="2400" dirty="0"/>
              <a:t>A process is the unit of work in most systems. </a:t>
            </a:r>
          </a:p>
          <a:p>
            <a:pPr marL="800100" lvl="1" indent="-342900" algn="just">
              <a:buFont typeface="Wingdings" panose="05000000000000000000" pitchFamily="2" charset="2"/>
              <a:buChar char="Ø"/>
              <a:defRPr/>
            </a:pPr>
            <a:r>
              <a:rPr lang="en-US" sz="2400" dirty="0"/>
              <a:t>Systems consist of a collection of processes: </a:t>
            </a:r>
          </a:p>
          <a:p>
            <a:pPr marL="1714500" lvl="3" indent="-342900" algn="just">
              <a:buFont typeface="Wingdings" panose="05000000000000000000" pitchFamily="2" charset="2"/>
              <a:buChar char="Ø"/>
              <a:defRPr/>
            </a:pPr>
            <a:r>
              <a:rPr lang="en-US" sz="2400" dirty="0"/>
              <a:t>Operating-system processes execute </a:t>
            </a:r>
            <a:r>
              <a:rPr lang="en-US" sz="2400" b="1" dirty="0">
                <a:solidFill>
                  <a:schemeClr val="accent1"/>
                </a:solidFill>
              </a:rPr>
              <a:t>system code</a:t>
            </a:r>
            <a:r>
              <a:rPr lang="en-US" sz="2400" dirty="0"/>
              <a:t>, and</a:t>
            </a:r>
          </a:p>
          <a:p>
            <a:pPr marL="1714500" lvl="3" indent="-342900" algn="just">
              <a:buFont typeface="Wingdings" panose="05000000000000000000" pitchFamily="2" charset="2"/>
              <a:buChar char="Ø"/>
              <a:defRPr/>
            </a:pPr>
            <a:r>
              <a:rPr lang="en-US" sz="2400" dirty="0"/>
              <a:t> user processes execute </a:t>
            </a:r>
            <a:r>
              <a:rPr lang="en-US" sz="2400" b="1" dirty="0">
                <a:solidFill>
                  <a:schemeClr val="accent1"/>
                </a:solidFill>
              </a:rPr>
              <a:t>user code</a:t>
            </a:r>
            <a:r>
              <a:rPr lang="en-US" sz="2400" dirty="0"/>
              <a:t>. </a:t>
            </a:r>
          </a:p>
          <a:p>
            <a:pPr marL="1714500" lvl="3" indent="-342900" algn="just">
              <a:buFont typeface="Wingdings" panose="05000000000000000000" pitchFamily="2" charset="2"/>
              <a:buChar char="Ø"/>
              <a:defRPr/>
            </a:pPr>
            <a:r>
              <a:rPr lang="en-US" sz="2400" dirty="0"/>
              <a:t>All these processes may execute concurrently. </a:t>
            </a: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300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426925"/>
            <a:ext cx="11182350" cy="139185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Process Control Block(</a:t>
            </a:r>
            <a:r>
              <a:rPr lang="en-US" sz="2400" b="0" i="0" dirty="0">
                <a:solidFill>
                  <a:schemeClr val="accent1"/>
                </a:solidFill>
                <a:effectLst/>
                <a:latin typeface="arial" panose="020B0604020202020204" pitchFamily="34" charset="0"/>
              </a:rPr>
              <a:t>data structure used by computer operating systems to store all the information about a process)</a:t>
            </a:r>
            <a:endParaRPr kumimoji="0" lang="en-IN" sz="2400" b="1" i="0" u="sng" strike="noStrike" kern="1200" cap="none" spc="0" normalizeH="0" baseline="0" noProof="0" dirty="0">
              <a:ln>
                <a:noFill/>
              </a:ln>
              <a:solidFill>
                <a:schemeClr val="accent1"/>
              </a:solidFill>
              <a:effectLst/>
              <a:uLnTx/>
              <a:uFillTx/>
              <a:latin typeface="Calibri" panose="020F0502020204030204"/>
            </a:endParaRPr>
          </a:p>
          <a:p>
            <a:pPr marR="682625" algn="just">
              <a:lnSpc>
                <a:spcPct val="150000"/>
              </a:lnSpc>
              <a:spcBef>
                <a:spcPts val="535"/>
              </a:spcBef>
              <a:spcAft>
                <a:spcPts val="0"/>
              </a:spcAft>
              <a:defRPr/>
            </a:pPr>
            <a:endParaRPr lang="en-IN" sz="2400" dirty="0"/>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47BEB14-3F23-44B1-8655-26F06034A2FC}"/>
              </a:ext>
            </a:extLst>
          </p:cNvPr>
          <p:cNvPicPr>
            <a:picLocks noChangeAspect="1"/>
          </p:cNvPicPr>
          <p:nvPr/>
        </p:nvPicPr>
        <p:blipFill>
          <a:blip r:embed="rId2"/>
          <a:stretch>
            <a:fillRect/>
          </a:stretch>
        </p:blipFill>
        <p:spPr>
          <a:xfrm>
            <a:off x="609600" y="2343150"/>
            <a:ext cx="10947950" cy="3936466"/>
          </a:xfrm>
          <a:prstGeom prst="rect">
            <a:avLst/>
          </a:prstGeom>
        </p:spPr>
      </p:pic>
    </p:spTree>
    <p:extLst>
      <p:ext uri="{BB962C8B-B14F-4D97-AF65-F5344CB8AC3E}">
        <p14:creationId xmlns:p14="http://schemas.microsoft.com/office/powerpoint/2010/main" val="2931160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426925"/>
            <a:ext cx="11182350" cy="526297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Process Control Block</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800100" lvl="1" indent="-342900" algn="just">
              <a:buFont typeface="Wingdings" panose="05000000000000000000" pitchFamily="2" charset="2"/>
              <a:buChar char="Ø"/>
              <a:defRPr/>
            </a:pPr>
            <a:r>
              <a:rPr lang="en-US" sz="2400" b="1" i="0" dirty="0">
                <a:solidFill>
                  <a:schemeClr val="accent1"/>
                </a:solidFill>
                <a:effectLst/>
              </a:rPr>
              <a:t>Process ID </a:t>
            </a:r>
            <a:r>
              <a:rPr lang="en-US" sz="2400" b="0" i="0" dirty="0">
                <a:solidFill>
                  <a:srgbClr val="202122"/>
                </a:solidFill>
                <a:effectLst/>
              </a:rPr>
              <a:t>(PID)–unique identification number for each process</a:t>
            </a:r>
            <a:endParaRPr lang="en-IN" sz="2400" b="1" u="sng" dirty="0">
              <a:solidFill>
                <a:srgbClr val="4472C4"/>
              </a:solidFill>
            </a:endParaRPr>
          </a:p>
          <a:p>
            <a:pPr marL="800100" lvl="1" indent="-342900" algn="just">
              <a:buFont typeface="Wingdings" panose="05000000000000000000" pitchFamily="2" charset="2"/>
              <a:buChar char="Ø"/>
              <a:defRPr/>
            </a:pPr>
            <a:r>
              <a:rPr lang="en-US" sz="2400" b="1" dirty="0">
                <a:solidFill>
                  <a:schemeClr val="accent1"/>
                </a:solidFill>
              </a:rPr>
              <a:t>Process State</a:t>
            </a:r>
            <a:r>
              <a:rPr lang="en-US" sz="2400" b="0" i="0" dirty="0">
                <a:solidFill>
                  <a:srgbClr val="202122"/>
                </a:solidFill>
                <a:effectLst/>
              </a:rPr>
              <a:t>–New, Ready, Running, Waiting, Terminated</a:t>
            </a:r>
          </a:p>
          <a:p>
            <a:pPr marL="800100" lvl="1" indent="-342900" algn="just">
              <a:buFont typeface="Wingdings" panose="05000000000000000000" pitchFamily="2" charset="2"/>
              <a:buChar char="Ø"/>
              <a:defRPr/>
            </a:pPr>
            <a:r>
              <a:rPr lang="en-US" sz="2400" b="1" dirty="0">
                <a:solidFill>
                  <a:schemeClr val="accent1"/>
                </a:solidFill>
              </a:rPr>
              <a:t>Program Counter </a:t>
            </a:r>
            <a:r>
              <a:rPr lang="en-US" sz="2400" b="0" i="0" dirty="0">
                <a:solidFill>
                  <a:srgbClr val="202122"/>
                </a:solidFill>
                <a:effectLst/>
              </a:rPr>
              <a:t>(PC)–A pointer to the address of the next instruction to be executed for this process</a:t>
            </a:r>
          </a:p>
          <a:p>
            <a:pPr marL="800100" lvl="1" indent="-342900" algn="just">
              <a:buFont typeface="Wingdings" panose="05000000000000000000" pitchFamily="2" charset="2"/>
              <a:buChar char="Ø"/>
              <a:defRPr/>
            </a:pPr>
            <a:r>
              <a:rPr lang="en-US" sz="2400" b="1" dirty="0">
                <a:solidFill>
                  <a:schemeClr val="accent1"/>
                </a:solidFill>
              </a:rPr>
              <a:t>List of Open files</a:t>
            </a:r>
            <a:r>
              <a:rPr lang="en-US" sz="2400" dirty="0">
                <a:solidFill>
                  <a:srgbClr val="202122"/>
                </a:solidFill>
              </a:rPr>
              <a:t>– This information includes the list of files opened for a process.</a:t>
            </a:r>
          </a:p>
          <a:p>
            <a:pPr marL="800100" lvl="1" indent="-342900" algn="just">
              <a:buFont typeface="Wingdings" panose="05000000000000000000" pitchFamily="2" charset="2"/>
              <a:buChar char="Ø"/>
              <a:defRPr/>
            </a:pPr>
            <a:r>
              <a:rPr lang="en-US" sz="2400" b="1" dirty="0">
                <a:solidFill>
                  <a:schemeClr val="accent1"/>
                </a:solidFill>
              </a:rPr>
              <a:t>Memory limits </a:t>
            </a:r>
            <a:r>
              <a:rPr lang="en-US" sz="2400" dirty="0">
                <a:solidFill>
                  <a:srgbClr val="202122"/>
                </a:solidFill>
              </a:rPr>
              <a:t>– This field contains the information about memory management system used by operating system. </a:t>
            </a:r>
          </a:p>
          <a:p>
            <a:pPr marL="800100" lvl="1" indent="-342900" algn="just">
              <a:buFont typeface="Wingdings" panose="05000000000000000000" pitchFamily="2" charset="2"/>
              <a:buChar char="Ø"/>
              <a:defRPr/>
            </a:pPr>
            <a:r>
              <a:rPr lang="en-US" sz="2400" b="1" dirty="0">
                <a:solidFill>
                  <a:schemeClr val="accent1"/>
                </a:solidFill>
              </a:rPr>
              <a:t>CPU Registers</a:t>
            </a:r>
            <a:r>
              <a:rPr lang="en-US" sz="2400" b="0" i="0" dirty="0">
                <a:solidFill>
                  <a:srgbClr val="202122"/>
                </a:solidFill>
                <a:effectLst/>
              </a:rPr>
              <a:t>–Register set where process needs to be stored for execution for running state </a:t>
            </a:r>
            <a:r>
              <a:rPr lang="en-US" sz="2400" dirty="0" err="1">
                <a:solidFill>
                  <a:srgbClr val="202122"/>
                </a:solidFill>
              </a:rPr>
              <a:t>eg</a:t>
            </a:r>
            <a:r>
              <a:rPr lang="en-US" sz="2400" dirty="0">
                <a:solidFill>
                  <a:srgbClr val="202122"/>
                </a:solidFill>
              </a:rPr>
              <a:t>: accumulator, base and general purpose registers.</a:t>
            </a:r>
          </a:p>
          <a:p>
            <a:pPr marL="800100" lvl="1" indent="-342900" algn="just">
              <a:buFont typeface="Wingdings" panose="05000000000000000000" pitchFamily="2" charset="2"/>
              <a:buChar char="Ø"/>
              <a:defRPr/>
            </a:pPr>
            <a:endParaRPr lang="en-US" sz="2400" dirty="0">
              <a:solidFill>
                <a:srgbClr val="202122"/>
              </a:solidFill>
            </a:endParaRPr>
          </a:p>
          <a:p>
            <a:pPr marL="800100" lvl="1" indent="-342900" algn="just">
              <a:buFont typeface="Wingdings" panose="05000000000000000000" pitchFamily="2" charset="2"/>
              <a:buChar char="Ø"/>
              <a:defRPr/>
            </a:pPr>
            <a:endParaRPr lang="en-US" sz="2400" dirty="0">
              <a:solidFill>
                <a:srgbClr val="202122"/>
              </a:solidFil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577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426925"/>
            <a:ext cx="11182350" cy="10225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Process States</a:t>
            </a:r>
          </a:p>
          <a:p>
            <a:pPr marL="0" marR="682625" lvl="0" indent="0" algn="just" defTabSz="914400" rtl="0" eaLnBrk="1" fontAlgn="auto" latinLnBrk="0" hangingPunct="1">
              <a:lnSpc>
                <a:spcPct val="150000"/>
              </a:lnSpc>
              <a:spcBef>
                <a:spcPts val="535"/>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3F8EA65A-334E-47AC-A933-0001FA11E61D}"/>
              </a:ext>
            </a:extLst>
          </p:cNvPr>
          <p:cNvPicPr>
            <a:picLocks noChangeAspect="1"/>
          </p:cNvPicPr>
          <p:nvPr/>
        </p:nvPicPr>
        <p:blipFill>
          <a:blip r:embed="rId2"/>
          <a:stretch>
            <a:fillRect/>
          </a:stretch>
        </p:blipFill>
        <p:spPr>
          <a:xfrm>
            <a:off x="2447925" y="2090737"/>
            <a:ext cx="7296150" cy="2676525"/>
          </a:xfrm>
          <a:prstGeom prst="rect">
            <a:avLst/>
          </a:prstGeom>
        </p:spPr>
      </p:pic>
      <p:pic>
        <p:nvPicPr>
          <p:cNvPr id="10" name="Picture 9">
            <a:extLst>
              <a:ext uri="{FF2B5EF4-FFF2-40B4-BE49-F238E27FC236}">
                <a16:creationId xmlns:a16="http://schemas.microsoft.com/office/drawing/2014/main" id="{8DEEFA0E-DF20-43D0-A629-290A51C93EA4}"/>
              </a:ext>
            </a:extLst>
          </p:cNvPr>
          <p:cNvPicPr>
            <a:picLocks noChangeAspect="1"/>
          </p:cNvPicPr>
          <p:nvPr/>
        </p:nvPicPr>
        <p:blipFill>
          <a:blip r:embed="rId3"/>
          <a:stretch>
            <a:fillRect/>
          </a:stretch>
        </p:blipFill>
        <p:spPr>
          <a:xfrm>
            <a:off x="2447924" y="4767262"/>
            <a:ext cx="7296150" cy="747713"/>
          </a:xfrm>
          <a:prstGeom prst="rect">
            <a:avLst/>
          </a:prstGeom>
        </p:spPr>
      </p:pic>
    </p:spTree>
    <p:extLst>
      <p:ext uri="{BB962C8B-B14F-4D97-AF65-F5344CB8AC3E}">
        <p14:creationId xmlns:p14="http://schemas.microsoft.com/office/powerpoint/2010/main" val="364217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426925"/>
            <a:ext cx="11182350" cy="10225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Process States</a:t>
            </a:r>
          </a:p>
          <a:p>
            <a:pPr marL="0" marR="682625" lvl="0" indent="0" algn="just" defTabSz="914400" rtl="0" eaLnBrk="1" fontAlgn="auto" latinLnBrk="0" hangingPunct="1">
              <a:lnSpc>
                <a:spcPct val="150000"/>
              </a:lnSpc>
              <a:spcBef>
                <a:spcPts val="535"/>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A43A96B-458B-431F-B0BE-F428AE8BF269}"/>
              </a:ext>
            </a:extLst>
          </p:cNvPr>
          <p:cNvPicPr>
            <a:picLocks noChangeAspect="1"/>
          </p:cNvPicPr>
          <p:nvPr/>
        </p:nvPicPr>
        <p:blipFill>
          <a:blip r:embed="rId2"/>
          <a:stretch>
            <a:fillRect/>
          </a:stretch>
        </p:blipFill>
        <p:spPr>
          <a:xfrm>
            <a:off x="3005137" y="1938187"/>
            <a:ext cx="6791325" cy="4210050"/>
          </a:xfrm>
          <a:prstGeom prst="rect">
            <a:avLst/>
          </a:prstGeom>
        </p:spPr>
      </p:pic>
    </p:spTree>
    <p:extLst>
      <p:ext uri="{BB962C8B-B14F-4D97-AF65-F5344CB8AC3E}">
        <p14:creationId xmlns:p14="http://schemas.microsoft.com/office/powerpoint/2010/main" val="3158577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426925"/>
            <a:ext cx="11182350" cy="415498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Resources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OS treats an </a:t>
            </a:r>
            <a:r>
              <a:rPr kumimoji="0" lang="en-US" sz="2400" b="1" i="0" u="none" strike="noStrike" kern="1200" cap="none" spc="0" normalizeH="0" baseline="0" noProof="0" dirty="0">
                <a:ln>
                  <a:noFill/>
                </a:ln>
                <a:solidFill>
                  <a:schemeClr val="accent1"/>
                </a:solidFill>
                <a:effectLst/>
                <a:uLnTx/>
                <a:uFillTx/>
                <a:latin typeface="Calibri" panose="020F0502020204030204"/>
                <a:ea typeface="+mn-ea"/>
                <a:cs typeface="+mn-cs"/>
              </a:rPr>
              <a:t>entity as a resource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it satisfies the below characteristics: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 process must request it from the OS.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 process must suspend its operation until the entity is allocated to it.</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most common source is a </a:t>
            </a:r>
            <a:r>
              <a:rPr kumimoji="0" lang="en-US" sz="2400" b="1" i="0" u="none" strike="noStrike" kern="1200" cap="none" spc="0" normalizeH="0" baseline="0" noProof="0" dirty="0">
                <a:ln>
                  <a:noFill/>
                </a:ln>
                <a:solidFill>
                  <a:schemeClr val="accent1"/>
                </a:solidFill>
                <a:effectLst/>
                <a:uLnTx/>
                <a:uFillTx/>
                <a:latin typeface="Calibri" panose="020F0502020204030204"/>
                <a:ea typeface="+mn-ea"/>
                <a:cs typeface="+mn-cs"/>
              </a:rPr>
              <a:t>file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 process must request a file before it can read it or write it. Further, if the file is unavailable, the process must wait until it becomes available. This abstract description of a resource is crucial to the way various entities(such as files, memory and devices) are managed. </a:t>
            </a: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713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53809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Thread</a:t>
            </a:r>
          </a:p>
          <a:p>
            <a:pPr marL="189865" marR="631825" lvl="0" indent="0" algn="l" defTabSz="914400" rtl="0" eaLnBrk="1" fontAlgn="auto" latinLnBrk="0" hangingPunct="1">
              <a:lnSpc>
                <a:spcPct val="100000"/>
              </a:lnSpc>
              <a:spcBef>
                <a:spcPts val="124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A thread is a basic unit of </a:t>
            </a:r>
            <a:r>
              <a:rPr kumimoji="0" lang="en-US" sz="2400" b="1" i="0" u="none" strike="noStrike" kern="1200" cap="none" spc="0" normalizeH="0" baseline="0" noProof="0" dirty="0">
                <a:ln>
                  <a:noFill/>
                </a:ln>
                <a:solidFill>
                  <a:srgbClr val="4472C4"/>
                </a:solidFill>
                <a:effectLst/>
                <a:uLnTx/>
                <a:uFillTx/>
                <a:latin typeface="Calibri" panose="020F0502020204030204"/>
                <a:ea typeface="Arial" panose="020B0604020202020204" pitchFamily="34" charset="0"/>
                <a:cs typeface="+mn-cs"/>
              </a:rPr>
              <a:t>CPU utilization</a:t>
            </a:r>
            <a:r>
              <a:rPr kumimoji="0" 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 A thread, sometimes called as </a:t>
            </a:r>
            <a:r>
              <a:rPr kumimoji="0" lang="en-US" sz="2400" b="1" i="0" u="none" strike="noStrike" kern="1200" cap="none" spc="0" normalizeH="0" baseline="0" noProof="0" dirty="0">
                <a:ln>
                  <a:noFill/>
                </a:ln>
                <a:solidFill>
                  <a:srgbClr val="4472C4"/>
                </a:solidFill>
                <a:effectLst/>
                <a:uLnTx/>
                <a:uFillTx/>
                <a:latin typeface="Calibri" panose="020F0502020204030204"/>
                <a:ea typeface="Arial" panose="020B0604020202020204" pitchFamily="34" charset="0"/>
                <a:cs typeface="+mn-cs"/>
              </a:rPr>
              <a:t>light weight process</a:t>
            </a:r>
            <a:r>
              <a:rPr kumimoji="0" lang="en-US" sz="2400" b="1"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whereas a process is a </a:t>
            </a:r>
            <a:r>
              <a:rPr kumimoji="0" lang="en-US" sz="2400" b="1" i="0" u="none" strike="noStrike" kern="1200" cap="none" spc="0" normalizeH="0" baseline="0" noProof="0" dirty="0">
                <a:ln>
                  <a:noFill/>
                </a:ln>
                <a:solidFill>
                  <a:srgbClr val="4472C4"/>
                </a:solidFill>
                <a:effectLst/>
                <a:uLnTx/>
                <a:uFillTx/>
                <a:latin typeface="Calibri" panose="020F0502020204030204"/>
                <a:ea typeface="Arial" panose="020B0604020202020204" pitchFamily="34" charset="0"/>
                <a:cs typeface="+mn-cs"/>
              </a:rPr>
              <a:t>heavyweight process</a:t>
            </a:r>
            <a:r>
              <a:rPr kumimoji="0" 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a:t>
            </a:r>
            <a:endParaRPr kumimoji="0" lang="en-IN"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800100" marR="0" lvl="1" indent="-342900" algn="l" defTabSz="914400" rtl="0" eaLnBrk="1" fontAlgn="auto" latinLnBrk="0" hangingPunct="1">
              <a:lnSpc>
                <a:spcPct val="100000"/>
              </a:lnSpc>
              <a:spcBef>
                <a:spcPts val="5"/>
              </a:spcBef>
              <a:spcAft>
                <a:spcPts val="0"/>
              </a:spcAft>
              <a:buClrTx/>
              <a:buSzPts val="1100"/>
              <a:buFont typeface="Wingdings" panose="05000000000000000000" pitchFamily="2" charset="2"/>
              <a:buChar char="Ø"/>
              <a:tabLst>
                <a:tab pos="647065" algn="l"/>
                <a:tab pos="6477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rPr>
              <a:t>Thread comprises:</a:t>
            </a:r>
            <a:endParaRPr kumimoji="0" lang="en-IN" sz="2400" b="0" i="0"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endParaRPr>
          </a:p>
          <a:p>
            <a:pPr marL="1257300" marR="0" lvl="2" indent="-342900" algn="l" defTabSz="914400" rtl="0" eaLnBrk="1" fontAlgn="auto" latinLnBrk="0" hangingPunct="1">
              <a:lnSpc>
                <a:spcPct val="100000"/>
              </a:lnSpc>
              <a:spcBef>
                <a:spcPts val="625"/>
              </a:spcBef>
              <a:spcAft>
                <a:spcPts val="0"/>
              </a:spcAft>
              <a:buClrTx/>
              <a:buSzPts val="1100"/>
              <a:buFont typeface="Wingdings" panose="05000000000000000000" pitchFamily="2" charset="2"/>
              <a:buChar char="Ø"/>
              <a:tabLst>
                <a:tab pos="934085" algn="l"/>
                <a:tab pos="93472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rPr>
              <a:t>A thread</a:t>
            </a:r>
            <a:r>
              <a:rPr kumimoji="0" lang="en-US" sz="2400" b="0" i="0" u="none" strike="noStrike" kern="1200" cap="none" spc="-20" normalizeH="0" baseline="0" noProof="0" dirty="0">
                <a:ln>
                  <a:noFill/>
                </a:ln>
                <a:solidFill>
                  <a:prstClr val="black"/>
                </a:solidFill>
                <a:effectLst/>
                <a:uLnTx/>
                <a:uFillTx/>
                <a:latin typeface="Calibri" panose="020F0502020204030204"/>
                <a:ea typeface="Courier New" panose="02070309020205020404" pitchFamily="49"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rPr>
              <a:t>ID</a:t>
            </a:r>
            <a:endParaRPr kumimoji="0" lang="en-IN"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endParaRPr>
          </a:p>
          <a:p>
            <a:pPr marL="1257300" marR="0" lvl="2" indent="-342900" algn="l" defTabSz="914400" rtl="0" eaLnBrk="1" fontAlgn="auto" latinLnBrk="0" hangingPunct="1">
              <a:lnSpc>
                <a:spcPct val="100000"/>
              </a:lnSpc>
              <a:spcBef>
                <a:spcPts val="530"/>
              </a:spcBef>
              <a:spcAft>
                <a:spcPts val="0"/>
              </a:spcAft>
              <a:buClrTx/>
              <a:buSzPts val="1100"/>
              <a:buFont typeface="Wingdings" panose="05000000000000000000" pitchFamily="2" charset="2"/>
              <a:buChar char="Ø"/>
              <a:tabLst>
                <a:tab pos="934085" algn="l"/>
                <a:tab pos="93472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rPr>
              <a:t>A program</a:t>
            </a:r>
            <a:r>
              <a:rPr kumimoji="0" lang="en-US" sz="2400" b="0" i="0" u="none" strike="noStrike" kern="1200" cap="none" spc="-5" normalizeH="0" baseline="0" noProof="0" dirty="0">
                <a:ln>
                  <a:noFill/>
                </a:ln>
                <a:solidFill>
                  <a:prstClr val="black"/>
                </a:solidFill>
                <a:effectLst/>
                <a:uLnTx/>
                <a:uFillTx/>
                <a:latin typeface="Calibri" panose="020F0502020204030204"/>
                <a:ea typeface="Courier New" panose="02070309020205020404" pitchFamily="49"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rPr>
              <a:t>counter</a:t>
            </a:r>
            <a:endParaRPr kumimoji="0" lang="en-IN"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endParaRPr>
          </a:p>
          <a:p>
            <a:pPr marL="1257300" marR="0" lvl="2" indent="-342900" algn="l" defTabSz="914400" rtl="0" eaLnBrk="1" fontAlgn="auto" latinLnBrk="0" hangingPunct="1">
              <a:lnSpc>
                <a:spcPct val="100000"/>
              </a:lnSpc>
              <a:spcBef>
                <a:spcPts val="535"/>
              </a:spcBef>
              <a:spcAft>
                <a:spcPts val="0"/>
              </a:spcAft>
              <a:buClrTx/>
              <a:buSzPts val="1100"/>
              <a:buFont typeface="Wingdings" panose="05000000000000000000" pitchFamily="2" charset="2"/>
              <a:buChar char="Ø"/>
              <a:tabLst>
                <a:tab pos="934085" algn="l"/>
                <a:tab pos="93472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rPr>
              <a:t>A register</a:t>
            </a:r>
            <a:r>
              <a:rPr kumimoji="0" lang="en-US" sz="2400" b="0" i="0" u="none" strike="noStrike" kern="1200" cap="none" spc="5" normalizeH="0" baseline="0" noProof="0" dirty="0">
                <a:ln>
                  <a:noFill/>
                </a:ln>
                <a:solidFill>
                  <a:prstClr val="black"/>
                </a:solidFill>
                <a:effectLst/>
                <a:uLnTx/>
                <a:uFillTx/>
                <a:latin typeface="Calibri" panose="020F0502020204030204"/>
                <a:ea typeface="Courier New" panose="02070309020205020404" pitchFamily="49"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rPr>
              <a:t>set</a:t>
            </a:r>
            <a:endParaRPr kumimoji="0" lang="en-IN"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endParaRPr>
          </a:p>
          <a:p>
            <a:pPr marL="1257300" marR="0" lvl="2" indent="-342900" algn="l" defTabSz="914400" rtl="0" eaLnBrk="1" fontAlgn="auto" latinLnBrk="0" hangingPunct="1">
              <a:lnSpc>
                <a:spcPct val="100000"/>
              </a:lnSpc>
              <a:spcBef>
                <a:spcPts val="545"/>
              </a:spcBef>
              <a:spcAft>
                <a:spcPts val="0"/>
              </a:spcAft>
              <a:buClrTx/>
              <a:buSzPts val="1100"/>
              <a:buFont typeface="Wingdings" panose="05000000000000000000" pitchFamily="2" charset="2"/>
              <a:buChar char="Ø"/>
              <a:tabLst>
                <a:tab pos="934085" algn="l"/>
                <a:tab pos="93472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rPr>
              <a:t>A</a:t>
            </a:r>
            <a:r>
              <a:rPr kumimoji="0" lang="en-US" sz="2400" b="0" i="0" u="none" strike="noStrike" kern="1200" cap="none" spc="-5" normalizeH="0" baseline="0" noProof="0" dirty="0">
                <a:ln>
                  <a:noFill/>
                </a:ln>
                <a:solidFill>
                  <a:prstClr val="black"/>
                </a:solidFill>
                <a:effectLst/>
                <a:uLnTx/>
                <a:uFillTx/>
                <a:latin typeface="Calibri" panose="020F0502020204030204"/>
                <a:ea typeface="Courier New" panose="02070309020205020404" pitchFamily="49"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rPr>
              <a:t>stack.</a:t>
            </a:r>
            <a:endParaRPr kumimoji="0" lang="en-IN" sz="2400" b="0" i="0" u="none" strike="noStrike" kern="1200" cap="none" spc="0" normalizeH="0" baseline="0" noProof="0" dirty="0">
              <a:ln>
                <a:noFill/>
              </a:ln>
              <a:solidFill>
                <a:prstClr val="black"/>
              </a:solidFill>
              <a:effectLst/>
              <a:uLnTx/>
              <a:uFillTx/>
              <a:latin typeface="Calibri" panose="020F0502020204030204"/>
              <a:ea typeface="Courier New" panose="02070309020205020404" pitchFamily="49" charset="0"/>
              <a:cs typeface="+mn-cs"/>
            </a:endParaRPr>
          </a:p>
          <a:p>
            <a:pPr marL="800100" marR="681990" lvl="1" indent="-342900" algn="just" defTabSz="914400" rtl="0" eaLnBrk="1" fontAlgn="auto" latinLnBrk="0" hangingPunct="1">
              <a:lnSpc>
                <a:spcPct val="100000"/>
              </a:lnSpc>
              <a:spcBef>
                <a:spcPts val="535"/>
              </a:spcBef>
              <a:spcAft>
                <a:spcPts val="0"/>
              </a:spcAft>
              <a:buClrTx/>
              <a:buSzPts val="1100"/>
              <a:buFont typeface="Wingdings" panose="05000000000000000000" pitchFamily="2" charset="2"/>
              <a:buChar char="Ø"/>
              <a:tabLst>
                <a:tab pos="647065" algn="l"/>
                <a:tab pos="6477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rPr>
              <a:t>A process is a program that performs a single thread of execution i.e., a process is a executing program with a single thread of control. For example, when a process is running a word- processor program, a single thread of instructions is being</a:t>
            </a:r>
            <a:r>
              <a:rPr kumimoji="0" lang="en-US" sz="2400" b="0" i="0" u="none" strike="noStrike" kern="1200" cap="none" spc="-2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rPr>
              <a:t>executed.</a:t>
            </a:r>
            <a:endParaRPr kumimoji="0" lang="en-IN" sz="2400" b="0" i="0"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74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596188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Thread</a:t>
            </a:r>
          </a:p>
          <a:p>
            <a:pPr marL="342900" marR="683260" lvl="0" indent="-342900" algn="just" defTabSz="914400" rtl="0" eaLnBrk="1" fontAlgn="auto" latinLnBrk="0" hangingPunct="1">
              <a:lnSpc>
                <a:spcPct val="148000"/>
              </a:lnSpc>
              <a:spcBef>
                <a:spcPts val="20"/>
              </a:spcBef>
              <a:spcAft>
                <a:spcPts val="0"/>
              </a:spcAft>
              <a:buClrTx/>
              <a:buSzPts val="1100"/>
              <a:buFont typeface="Wingdings" panose="05000000000000000000" pitchFamily="2" charset="2"/>
              <a:buChar char="Ø"/>
              <a:tabLst>
                <a:tab pos="647065" algn="l"/>
                <a:tab pos="6477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rPr>
              <a:t>The single thread of control allows the process to perform only one task at one time. For example, the user cannot simultaneously type in characters and run the spell checker within the same process.</a:t>
            </a:r>
            <a:endParaRPr kumimoji="0" lang="en-IN" sz="2400" b="0" i="0"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rPr>
              <a:t>Traditionally a process contained only a single </a:t>
            </a:r>
            <a:r>
              <a:rPr kumimoji="0" lang="en-US" sz="2400" b="0" i="1"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rPr>
              <a:t>thread </a:t>
            </a:r>
            <a:r>
              <a:rPr kumimoji="0" lang="en-US" sz="2400" b="0" i="0"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rPr>
              <a:t>of control as it ran, many modern operating systems have extended the process concept to allow a process to have </a:t>
            </a:r>
            <a:r>
              <a:rPr kumimoji="0" lang="en-US" sz="2400" b="0" i="0" u="none" strike="noStrike" kern="1200" cap="none" spc="0" normalizeH="0" baseline="0" noProof="0" dirty="0">
                <a:ln>
                  <a:noFill/>
                </a:ln>
                <a:solidFill>
                  <a:srgbClr val="4472C4"/>
                </a:solidFill>
                <a:effectLst/>
                <a:uLnTx/>
                <a:uFillTx/>
                <a:latin typeface="Calibri" panose="020F0502020204030204"/>
                <a:ea typeface="Symbol" panose="05050102010706020507" pitchFamily="18" charset="2"/>
                <a:cs typeface="Symbol" panose="05050102010706020507" pitchFamily="18" charset="2"/>
              </a:rPr>
              <a:t>multiple threads of execution</a:t>
            </a:r>
            <a:r>
              <a:rPr kumimoji="0" lang="en-US" sz="2400" b="0" i="0"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rPr>
              <a:t> and thus to perform more than one task at a</a:t>
            </a:r>
            <a:r>
              <a:rPr kumimoji="0" lang="en-US" sz="2400" b="0" i="0" u="none" strike="noStrike" kern="1200" cap="none" spc="-65"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Symbol" panose="05050102010706020507" pitchFamily="18" charset="2"/>
                <a:cs typeface="Symbol" panose="05050102010706020507" pitchFamily="18" charset="2"/>
              </a:rPr>
              <a:t>time.</a:t>
            </a: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For example, in a browser, multiple tabs can be different threads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 </a:t>
            </a:r>
            <a:endParaRPr kumimoji="0" lang="en-IN"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73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5608CE-47A8-4D52-86DE-E70FB4C91E3F}"/>
              </a:ext>
            </a:extLst>
          </p:cNvPr>
          <p:cNvPicPr>
            <a:picLocks noChangeAspect="1"/>
          </p:cNvPicPr>
          <p:nvPr/>
        </p:nvPicPr>
        <p:blipFill>
          <a:blip r:embed="rId2"/>
          <a:stretch>
            <a:fillRect/>
          </a:stretch>
        </p:blipFill>
        <p:spPr>
          <a:xfrm>
            <a:off x="9038940" y="50800"/>
            <a:ext cx="1386776" cy="1400175"/>
          </a:xfrm>
          <a:prstGeom prst="rect">
            <a:avLst/>
          </a:prstGeom>
        </p:spPr>
      </p:pic>
      <p:pic>
        <p:nvPicPr>
          <p:cNvPr id="11" name="Picture 10">
            <a:extLst>
              <a:ext uri="{FF2B5EF4-FFF2-40B4-BE49-F238E27FC236}">
                <a16:creationId xmlns:a16="http://schemas.microsoft.com/office/drawing/2014/main" id="{1A03BAFB-4736-4E09-B620-AAF3A0C3D6C9}"/>
              </a:ext>
            </a:extLst>
          </p:cNvPr>
          <p:cNvPicPr>
            <a:picLocks noChangeAspect="1"/>
          </p:cNvPicPr>
          <p:nvPr/>
        </p:nvPicPr>
        <p:blipFill>
          <a:blip r:embed="rId3"/>
          <a:stretch>
            <a:fillRect/>
          </a:stretch>
        </p:blipFill>
        <p:spPr>
          <a:xfrm>
            <a:off x="559294" y="1450975"/>
            <a:ext cx="11123720" cy="4868862"/>
          </a:xfrm>
          <a:prstGeom prst="rect">
            <a:avLst/>
          </a:prstGeom>
        </p:spPr>
      </p:pic>
      <p:sp>
        <p:nvSpPr>
          <p:cNvPr id="3" name="Date Placeholder 2">
            <a:extLst>
              <a:ext uri="{FF2B5EF4-FFF2-40B4-BE49-F238E27FC236}">
                <a16:creationId xmlns:a16="http://schemas.microsoft.com/office/drawing/2014/main" id="{96043663-C318-46EC-B49B-4FD478E4B97B}"/>
              </a:ext>
            </a:extLst>
          </p:cNvPr>
          <p:cNvSpPr>
            <a:spLocks noGrp="1"/>
          </p:cNvSpPr>
          <p:nvPr>
            <p:ph type="dt" sz="half" idx="10"/>
          </p:nvPr>
        </p:nvSpPr>
        <p:spPr/>
        <p:txBody>
          <a:bodyPr/>
          <a:lstStyle/>
          <a:p>
            <a:fld id="{6DC420A2-317D-4B93-AAA2-38473E57879B}" type="datetime1">
              <a:rPr lang="en-IN" smtClean="0"/>
              <a:t>03-09-2020</a:t>
            </a:fld>
            <a:endParaRPr lang="en-IN"/>
          </a:p>
        </p:txBody>
      </p:sp>
      <p:sp>
        <p:nvSpPr>
          <p:cNvPr id="4" name="Footer Placeholder 3">
            <a:extLst>
              <a:ext uri="{FF2B5EF4-FFF2-40B4-BE49-F238E27FC236}">
                <a16:creationId xmlns:a16="http://schemas.microsoft.com/office/drawing/2014/main" id="{906CEA6F-B295-4A8F-8EA3-A672A7159DDD}"/>
              </a:ext>
            </a:extLst>
          </p:cNvPr>
          <p:cNvSpPr>
            <a:spLocks noGrp="1"/>
          </p:cNvSpPr>
          <p:nvPr>
            <p:ph type="ftr" sz="quarter" idx="11"/>
          </p:nvPr>
        </p:nvSpPr>
        <p:spPr/>
        <p:txBody>
          <a:bodyPr/>
          <a:lstStyle/>
          <a:p>
            <a:r>
              <a:rPr lang="en-US"/>
              <a:t>SCS1301 Operating System - Unit 1 Introduction</a:t>
            </a:r>
            <a:endParaRPr lang="en-IN" dirty="0"/>
          </a:p>
        </p:txBody>
      </p:sp>
      <p:sp>
        <p:nvSpPr>
          <p:cNvPr id="5" name="Slide Number Placeholder 4">
            <a:extLst>
              <a:ext uri="{FF2B5EF4-FFF2-40B4-BE49-F238E27FC236}">
                <a16:creationId xmlns:a16="http://schemas.microsoft.com/office/drawing/2014/main" id="{FA0B180F-60AA-4C84-81BA-AE7CBD4AC049}"/>
              </a:ext>
            </a:extLst>
          </p:cNvPr>
          <p:cNvSpPr>
            <a:spLocks noGrp="1"/>
          </p:cNvSpPr>
          <p:nvPr>
            <p:ph type="sldNum" sz="quarter" idx="12"/>
          </p:nvPr>
        </p:nvSpPr>
        <p:spPr/>
        <p:txBody>
          <a:bodyPr/>
          <a:lstStyle/>
          <a:p>
            <a:fld id="{C47D4F2A-FF3F-4D76-897B-B2071BBC9AF3}" type="slidenum">
              <a:rPr lang="en-IN" smtClean="0"/>
              <a:t>3</a:t>
            </a:fld>
            <a:endParaRPr lang="en-IN"/>
          </a:p>
        </p:txBody>
      </p:sp>
    </p:spTree>
    <p:extLst>
      <p:ext uri="{BB962C8B-B14F-4D97-AF65-F5344CB8AC3E}">
        <p14:creationId xmlns:p14="http://schemas.microsoft.com/office/powerpoint/2010/main" val="2217246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479451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Thread</a:t>
            </a:r>
          </a:p>
          <a:p>
            <a:pPr marL="342900" marR="682625" lvl="0" indent="-342900" algn="just" defTabSz="914400" rtl="0" eaLnBrk="1" fontAlgn="auto" latinLnBrk="0" hangingPunct="1">
              <a:lnSpc>
                <a:spcPct val="145000"/>
              </a:lnSpc>
              <a:spcBef>
                <a:spcPts val="0"/>
              </a:spcBef>
              <a:spcAft>
                <a:spcPts val="0"/>
              </a:spcAft>
              <a:buClrTx/>
              <a:buSzPts val="1100"/>
              <a:buFont typeface="Wingdings" panose="05000000000000000000" pitchFamily="2" charset="2"/>
              <a:buChar char="Ø"/>
              <a:tabLst>
                <a:tab pos="647065" algn="l"/>
                <a:tab pos="6477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operating system is responsible for the following activities in connection with process and thread management:</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57300" marR="0" lvl="2" indent="-342900" algn="just" defTabSz="914400" rtl="0" eaLnBrk="1" fontAlgn="auto" latinLnBrk="0" hangingPunct="1">
              <a:lnSpc>
                <a:spcPct val="100000"/>
              </a:lnSpc>
              <a:spcBef>
                <a:spcPts val="50"/>
              </a:spcBef>
              <a:spcAft>
                <a:spcPts val="0"/>
              </a:spcAft>
              <a:buClrTx/>
              <a:buSzPts val="1100"/>
              <a:buFont typeface="Wingdings" panose="05000000000000000000" pitchFamily="2" charset="2"/>
              <a:buChar char="Ø"/>
              <a:tabLst>
                <a:tab pos="647065" algn="l"/>
                <a:tab pos="6477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creation and deletion of both </a:t>
            </a: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user and system processes</a:t>
            </a:r>
            <a:endParaRPr kumimoji="0" lang="en-IN" sz="2400" b="1"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1257300" marR="0" lvl="2" indent="-342900" algn="just" defTabSz="914400" rtl="0" eaLnBrk="1" fontAlgn="auto" latinLnBrk="0" hangingPunct="1">
              <a:lnSpc>
                <a:spcPct val="100000"/>
              </a:lnSpc>
              <a:spcBef>
                <a:spcPts val="545"/>
              </a:spcBef>
              <a:spcAft>
                <a:spcPts val="0"/>
              </a:spcAft>
              <a:buClrTx/>
              <a:buSzPts val="1100"/>
              <a:buFont typeface="Wingdings" panose="05000000000000000000" pitchFamily="2" charset="2"/>
              <a:buChar char="Ø"/>
              <a:tabLst>
                <a:tab pos="647065" algn="l"/>
                <a:tab pos="6477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scheduling</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of processes</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57300" marR="0" lvl="2" indent="-342900" algn="just" defTabSz="914400" rtl="0" eaLnBrk="1" fontAlgn="auto" latinLnBrk="0" hangingPunct="1">
              <a:lnSpc>
                <a:spcPct val="100000"/>
              </a:lnSpc>
              <a:spcBef>
                <a:spcPts val="535"/>
              </a:spcBef>
              <a:spcAft>
                <a:spcPts val="0"/>
              </a:spcAft>
              <a:buClrTx/>
              <a:buSzPts val="1100"/>
              <a:buFont typeface="Wingdings" panose="05000000000000000000" pitchFamily="2" charset="2"/>
              <a:buChar char="Ø"/>
              <a:tabLst>
                <a:tab pos="647065" algn="l"/>
                <a:tab pos="6477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provision of mechanisms for </a:t>
            </a: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synchronization</a:t>
            </a:r>
            <a:endParaRPr kumimoji="0" lang="en-IN" sz="2400" b="1"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1257300" marR="0" lvl="2" indent="-342900" algn="just" defTabSz="914400" rtl="0" eaLnBrk="1" fontAlgn="auto" latinLnBrk="0" hangingPunct="1">
              <a:lnSpc>
                <a:spcPct val="100000"/>
              </a:lnSpc>
              <a:spcBef>
                <a:spcPts val="535"/>
              </a:spcBef>
              <a:spcAft>
                <a:spcPts val="0"/>
              </a:spcAft>
              <a:buClrTx/>
              <a:buSzPts val="1100"/>
              <a:buFont typeface="Wingdings" panose="05000000000000000000" pitchFamily="2" charset="2"/>
              <a:buChar char="Ø"/>
              <a:tabLst>
                <a:tab pos="647065" algn="l"/>
                <a:tab pos="647700"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Communication</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57300" marR="0" lvl="2" indent="-342900" algn="just" defTabSz="914400" rtl="0" eaLnBrk="1" fontAlgn="auto" latinLnBrk="0" hangingPunct="1">
              <a:lnSpc>
                <a:spcPct val="100000"/>
              </a:lnSpc>
              <a:spcBef>
                <a:spcPts val="535"/>
              </a:spcBef>
              <a:spcAft>
                <a:spcPts val="0"/>
              </a:spcAft>
              <a:buClrTx/>
              <a:buSzPts val="1100"/>
              <a:buFont typeface="Wingdings" panose="05000000000000000000" pitchFamily="2" charset="2"/>
              <a:buChar char="Ø"/>
              <a:tabLst>
                <a:tab pos="647065" algn="l"/>
                <a:tab pos="647700" algn="l"/>
              </a:tabLst>
              <a:defRPr/>
            </a:pP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Deadlock</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handling for processes.</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 </a:t>
            </a:r>
            <a:endParaRPr kumimoji="0" lang="en-IN"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735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400" b="1" u="sng" dirty="0">
                <a:solidFill>
                  <a:srgbClr val="4472C4"/>
                </a:solidFill>
                <a:latin typeface="Calibri" panose="020F0502020204030204"/>
              </a:rPr>
              <a:t>Process Model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B4F597C-169A-4C15-ADD6-54506235F937}"/>
              </a:ext>
            </a:extLst>
          </p:cNvPr>
          <p:cNvPicPr>
            <a:picLocks noChangeAspect="1"/>
          </p:cNvPicPr>
          <p:nvPr/>
        </p:nvPicPr>
        <p:blipFill>
          <a:blip r:embed="rId2"/>
          <a:stretch>
            <a:fillRect/>
          </a:stretch>
        </p:blipFill>
        <p:spPr>
          <a:xfrm>
            <a:off x="457200" y="2257922"/>
            <a:ext cx="5105400" cy="3810000"/>
          </a:xfrm>
          <a:prstGeom prst="rect">
            <a:avLst/>
          </a:prstGeom>
        </p:spPr>
      </p:pic>
      <p:pic>
        <p:nvPicPr>
          <p:cNvPr id="8" name="Picture 7">
            <a:extLst>
              <a:ext uri="{FF2B5EF4-FFF2-40B4-BE49-F238E27FC236}">
                <a16:creationId xmlns:a16="http://schemas.microsoft.com/office/drawing/2014/main" id="{F078B429-E8CF-4E03-85D6-3B8DE47DABA1}"/>
              </a:ext>
            </a:extLst>
          </p:cNvPr>
          <p:cNvPicPr>
            <a:picLocks noChangeAspect="1"/>
          </p:cNvPicPr>
          <p:nvPr/>
        </p:nvPicPr>
        <p:blipFill>
          <a:blip r:embed="rId3"/>
          <a:stretch>
            <a:fillRect/>
          </a:stretch>
        </p:blipFill>
        <p:spPr>
          <a:xfrm>
            <a:off x="6300786" y="2257922"/>
            <a:ext cx="5192210" cy="3810000"/>
          </a:xfrm>
          <a:prstGeom prst="rect">
            <a:avLst/>
          </a:prstGeom>
        </p:spPr>
      </p:pic>
    </p:spTree>
    <p:extLst>
      <p:ext uri="{BB962C8B-B14F-4D97-AF65-F5344CB8AC3E}">
        <p14:creationId xmlns:p14="http://schemas.microsoft.com/office/powerpoint/2010/main" val="181341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Thread Model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BB97C06-7A7B-41CC-A2EF-1F8E8A8E6BD1}"/>
              </a:ext>
            </a:extLst>
          </p:cNvPr>
          <p:cNvPicPr>
            <a:picLocks noChangeAspect="1"/>
          </p:cNvPicPr>
          <p:nvPr/>
        </p:nvPicPr>
        <p:blipFill>
          <a:blip r:embed="rId2"/>
          <a:stretch>
            <a:fillRect/>
          </a:stretch>
        </p:blipFill>
        <p:spPr>
          <a:xfrm>
            <a:off x="1200151" y="2257922"/>
            <a:ext cx="4038600" cy="3457078"/>
          </a:xfrm>
          <a:prstGeom prst="rect">
            <a:avLst/>
          </a:prstGeom>
        </p:spPr>
      </p:pic>
      <p:pic>
        <p:nvPicPr>
          <p:cNvPr id="12" name="Picture 11">
            <a:extLst>
              <a:ext uri="{FF2B5EF4-FFF2-40B4-BE49-F238E27FC236}">
                <a16:creationId xmlns:a16="http://schemas.microsoft.com/office/drawing/2014/main" id="{ADB47C01-D201-4D6E-9724-4508CCB4908E}"/>
              </a:ext>
            </a:extLst>
          </p:cNvPr>
          <p:cNvPicPr>
            <a:picLocks noChangeAspect="1"/>
          </p:cNvPicPr>
          <p:nvPr/>
        </p:nvPicPr>
        <p:blipFill>
          <a:blip r:embed="rId3"/>
          <a:stretch>
            <a:fillRect/>
          </a:stretch>
        </p:blipFill>
        <p:spPr>
          <a:xfrm>
            <a:off x="6346723" y="1895475"/>
            <a:ext cx="4778477" cy="4152900"/>
          </a:xfrm>
          <a:prstGeom prst="rect">
            <a:avLst/>
          </a:prstGeom>
        </p:spPr>
      </p:pic>
    </p:spTree>
    <p:extLst>
      <p:ext uri="{BB962C8B-B14F-4D97-AF65-F5344CB8AC3E}">
        <p14:creationId xmlns:p14="http://schemas.microsoft.com/office/powerpoint/2010/main" val="491242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Creation time for 50,000 Process and Thread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E20306A-B239-4C3C-BE8A-330AA0B04FAB}"/>
              </a:ext>
            </a:extLst>
          </p:cNvPr>
          <p:cNvPicPr>
            <a:picLocks noChangeAspect="1"/>
          </p:cNvPicPr>
          <p:nvPr/>
        </p:nvPicPr>
        <p:blipFill>
          <a:blip r:embed="rId2"/>
          <a:stretch>
            <a:fillRect/>
          </a:stretch>
        </p:blipFill>
        <p:spPr>
          <a:xfrm>
            <a:off x="925010" y="2151323"/>
            <a:ext cx="10341980" cy="3107803"/>
          </a:xfrm>
          <a:prstGeom prst="rect">
            <a:avLst/>
          </a:prstGeom>
        </p:spPr>
      </p:pic>
    </p:spTree>
    <p:extLst>
      <p:ext uri="{BB962C8B-B14F-4D97-AF65-F5344CB8AC3E}">
        <p14:creationId xmlns:p14="http://schemas.microsoft.com/office/powerpoint/2010/main" val="1126434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207850"/>
            <a:ext cx="11382375"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Applications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4E89D58-D36C-4DA4-8AB4-9E69DD5DA3CB}"/>
              </a:ext>
            </a:extLst>
          </p:cNvPr>
          <p:cNvPicPr>
            <a:picLocks noChangeAspect="1"/>
          </p:cNvPicPr>
          <p:nvPr/>
        </p:nvPicPr>
        <p:blipFill>
          <a:blip r:embed="rId2"/>
          <a:stretch>
            <a:fillRect/>
          </a:stretch>
        </p:blipFill>
        <p:spPr>
          <a:xfrm>
            <a:off x="2140352" y="2172905"/>
            <a:ext cx="7911296" cy="3617089"/>
          </a:xfrm>
          <a:prstGeom prst="rect">
            <a:avLst/>
          </a:prstGeom>
        </p:spPr>
      </p:pic>
    </p:spTree>
    <p:extLst>
      <p:ext uri="{BB962C8B-B14F-4D97-AF65-F5344CB8AC3E}">
        <p14:creationId xmlns:p14="http://schemas.microsoft.com/office/powerpoint/2010/main" val="2549180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207850"/>
            <a:ext cx="11382375"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Processes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03EC8032-9105-4B20-8545-B84472774E54}"/>
              </a:ext>
            </a:extLst>
          </p:cNvPr>
          <p:cNvPicPr>
            <a:picLocks noChangeAspect="1"/>
          </p:cNvPicPr>
          <p:nvPr/>
        </p:nvPicPr>
        <p:blipFill>
          <a:blip r:embed="rId2"/>
          <a:stretch>
            <a:fillRect/>
          </a:stretch>
        </p:blipFill>
        <p:spPr>
          <a:xfrm>
            <a:off x="1076325" y="1743076"/>
            <a:ext cx="9858375" cy="4468530"/>
          </a:xfrm>
          <a:prstGeom prst="rect">
            <a:avLst/>
          </a:prstGeom>
        </p:spPr>
      </p:pic>
    </p:spTree>
    <p:extLst>
      <p:ext uri="{BB962C8B-B14F-4D97-AF65-F5344CB8AC3E}">
        <p14:creationId xmlns:p14="http://schemas.microsoft.com/office/powerpoint/2010/main" val="3761390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207850"/>
            <a:ext cx="11382375"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Processes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32E669A-A28E-4CC7-AA9A-6E9E66FFB981}"/>
              </a:ext>
            </a:extLst>
          </p:cNvPr>
          <p:cNvPicPr>
            <a:picLocks noChangeAspect="1"/>
          </p:cNvPicPr>
          <p:nvPr/>
        </p:nvPicPr>
        <p:blipFill>
          <a:blip r:embed="rId2"/>
          <a:stretch>
            <a:fillRect/>
          </a:stretch>
        </p:blipFill>
        <p:spPr>
          <a:xfrm>
            <a:off x="2314575" y="1517650"/>
            <a:ext cx="8096250" cy="4781550"/>
          </a:xfrm>
          <a:prstGeom prst="rect">
            <a:avLst/>
          </a:prstGeom>
        </p:spPr>
      </p:pic>
    </p:spTree>
    <p:extLst>
      <p:ext uri="{BB962C8B-B14F-4D97-AF65-F5344CB8AC3E}">
        <p14:creationId xmlns:p14="http://schemas.microsoft.com/office/powerpoint/2010/main" val="3731150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207850"/>
            <a:ext cx="11382375"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Thread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96C4BF1-24BD-4F3C-9920-4A962CA07DE1}"/>
              </a:ext>
            </a:extLst>
          </p:cNvPr>
          <p:cNvPicPr>
            <a:picLocks noChangeAspect="1"/>
          </p:cNvPicPr>
          <p:nvPr/>
        </p:nvPicPr>
        <p:blipFill>
          <a:blip r:embed="rId2"/>
          <a:stretch>
            <a:fillRect/>
          </a:stretch>
        </p:blipFill>
        <p:spPr>
          <a:xfrm>
            <a:off x="3390900" y="1509712"/>
            <a:ext cx="5410200" cy="4772025"/>
          </a:xfrm>
          <a:prstGeom prst="rect">
            <a:avLst/>
          </a:prstGeom>
        </p:spPr>
      </p:pic>
    </p:spTree>
    <p:extLst>
      <p:ext uri="{BB962C8B-B14F-4D97-AF65-F5344CB8AC3E}">
        <p14:creationId xmlns:p14="http://schemas.microsoft.com/office/powerpoint/2010/main" val="3580860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379300"/>
            <a:ext cx="11382375" cy="143821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Thread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7ED7AF-8C59-4425-85AB-AC1453172C4C}"/>
              </a:ext>
            </a:extLst>
          </p:cNvPr>
          <p:cNvPicPr>
            <a:picLocks noChangeAspect="1"/>
          </p:cNvPicPr>
          <p:nvPr/>
        </p:nvPicPr>
        <p:blipFill>
          <a:blip r:embed="rId2"/>
          <a:stretch>
            <a:fillRect/>
          </a:stretch>
        </p:blipFill>
        <p:spPr>
          <a:xfrm>
            <a:off x="1843087" y="1544937"/>
            <a:ext cx="8010525" cy="4895850"/>
          </a:xfrm>
          <a:prstGeom prst="rect">
            <a:avLst/>
          </a:prstGeom>
        </p:spPr>
      </p:pic>
    </p:spTree>
    <p:extLst>
      <p:ext uri="{BB962C8B-B14F-4D97-AF65-F5344CB8AC3E}">
        <p14:creationId xmlns:p14="http://schemas.microsoft.com/office/powerpoint/2010/main" val="3051850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5682966"/>
          </a:xfrm>
          <a:prstGeom prst="rect">
            <a:avLst/>
          </a:prstGeom>
          <a:noFill/>
        </p:spPr>
        <p:txBody>
          <a:bodyPr wrap="square" rtlCol="0">
            <a:spAutoFit/>
          </a:bodyPr>
          <a:lstStyle/>
          <a:p>
            <a:pPr algn="just">
              <a:defRPr/>
            </a:pPr>
            <a:r>
              <a:rPr lang="en-US" sz="2400" b="1" u="sng" dirty="0">
                <a:solidFill>
                  <a:srgbClr val="4472C4"/>
                </a:solidFill>
                <a:latin typeface="Calibri" panose="020F0502020204030204"/>
              </a:rPr>
              <a:t>Benefits</a:t>
            </a:r>
            <a:endParaRPr lang="en-IN" sz="2400" b="1" u="sng" dirty="0">
              <a:solidFill>
                <a:srgbClr val="4472C4"/>
              </a:solidFill>
              <a:latin typeface="Calibri" panose="020F0502020204030204"/>
            </a:endParaRPr>
          </a:p>
          <a:p>
            <a:pPr>
              <a:spcBef>
                <a:spcPts val="15"/>
              </a:spcBef>
            </a:pPr>
            <a:r>
              <a:rPr lang="en-US" sz="1800" b="1"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419100"/>
            <a:r>
              <a:rPr lang="en-US" sz="2000" dirty="0">
                <a:effectLst/>
                <a:ea typeface="Arial" panose="020B0604020202020204" pitchFamily="34" charset="0"/>
              </a:rPr>
              <a:t>The benefits of multi threaded programming can be broken down into four major categories:</a:t>
            </a:r>
            <a:endParaRPr lang="en-IN" sz="2000" dirty="0">
              <a:ea typeface="Arial" panose="020B0604020202020204" pitchFamily="34" charset="0"/>
            </a:endParaRPr>
          </a:p>
          <a:p>
            <a:pPr algn="just">
              <a:defRPr/>
            </a:pPr>
            <a:r>
              <a:rPr lang="en-US" sz="2000" b="1" u="sng" dirty="0">
                <a:solidFill>
                  <a:srgbClr val="4472C4"/>
                </a:solidFill>
              </a:rPr>
              <a:t>Responsiveness</a:t>
            </a:r>
            <a:endParaRPr lang="en-IN" sz="2000" b="1" u="sng" dirty="0">
              <a:solidFill>
                <a:srgbClr val="4472C4"/>
              </a:solidFill>
            </a:endParaRPr>
          </a:p>
          <a:p>
            <a:pPr marL="190500" marR="681990" algn="just">
              <a:lnSpc>
                <a:spcPct val="150000"/>
              </a:lnSpc>
              <a:spcBef>
                <a:spcPts val="645"/>
              </a:spcBef>
              <a:spcAft>
                <a:spcPts val="0"/>
              </a:spcAft>
            </a:pPr>
            <a:r>
              <a:rPr lang="en-US" sz="2000" dirty="0">
                <a:effectLst/>
                <a:ea typeface="Arial" panose="020B0604020202020204" pitchFamily="34" charset="0"/>
              </a:rPr>
              <a:t>Multi threading an interactive application may allow a program to continue running even if part of it is blocked or is performing a lengthy operation, thereby increasing responsiveness to the user. A multi threaded web browser could still allow user interaction in one thread while an image was being loaded in another</a:t>
            </a:r>
            <a:r>
              <a:rPr lang="en-US" sz="2000" spc="-5" dirty="0">
                <a:effectLst/>
                <a:ea typeface="Arial" panose="020B0604020202020204" pitchFamily="34" charset="0"/>
              </a:rPr>
              <a:t> </a:t>
            </a:r>
            <a:r>
              <a:rPr lang="en-US" sz="2000" dirty="0">
                <a:effectLst/>
                <a:ea typeface="Arial" panose="020B0604020202020204" pitchFamily="34" charset="0"/>
              </a:rPr>
              <a:t>thread.</a:t>
            </a:r>
          </a:p>
          <a:p>
            <a:pPr algn="just">
              <a:lnSpc>
                <a:spcPts val="1260"/>
              </a:lnSpc>
              <a:defRPr/>
            </a:pPr>
            <a:r>
              <a:rPr lang="en-US" sz="2000" b="1" u="sng" dirty="0">
                <a:solidFill>
                  <a:srgbClr val="4472C4"/>
                </a:solidFill>
              </a:rPr>
              <a:t>Resource sharing</a:t>
            </a:r>
            <a:endParaRPr lang="en-IN" sz="2000" b="1" u="sng" dirty="0">
              <a:solidFill>
                <a:srgbClr val="4472C4"/>
              </a:solidFill>
            </a:endParaRPr>
          </a:p>
          <a:p>
            <a:pPr marL="190500" marR="683895" algn="just">
              <a:lnSpc>
                <a:spcPct val="150000"/>
              </a:lnSpc>
              <a:spcBef>
                <a:spcPts val="640"/>
              </a:spcBef>
              <a:spcAft>
                <a:spcPts val="0"/>
              </a:spcAft>
            </a:pPr>
            <a:r>
              <a:rPr lang="en-US" sz="2000" dirty="0">
                <a:effectLst/>
                <a:ea typeface="Arial" panose="020B0604020202020204" pitchFamily="34" charset="0"/>
              </a:rPr>
              <a:t>By default, threads share the memory and the resources of the process to which they belong. The benefit of sharing code and data is that it allows an application to have several different threads of activity within the same address space.</a:t>
            </a:r>
            <a:endParaRPr lang="en-IN" sz="2000" dirty="0">
              <a:effectLst/>
              <a:ea typeface="Arial" panose="020B0604020202020204" pitchFamily="34" charset="0"/>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13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5608CE-47A8-4D52-86DE-E70FB4C91E3F}"/>
              </a:ext>
            </a:extLst>
          </p:cNvPr>
          <p:cNvPicPr>
            <a:picLocks noChangeAspect="1"/>
          </p:cNvPicPr>
          <p:nvPr/>
        </p:nvPicPr>
        <p:blipFill>
          <a:blip r:embed="rId2"/>
          <a:stretch>
            <a:fillRect/>
          </a:stretch>
        </p:blipFill>
        <p:spPr>
          <a:xfrm>
            <a:off x="9038940" y="50800"/>
            <a:ext cx="1386776" cy="1400175"/>
          </a:xfrm>
          <a:prstGeom prst="rect">
            <a:avLst/>
          </a:prstGeom>
        </p:spPr>
      </p:pic>
      <p:pic>
        <p:nvPicPr>
          <p:cNvPr id="10" name="Picture 9">
            <a:extLst>
              <a:ext uri="{FF2B5EF4-FFF2-40B4-BE49-F238E27FC236}">
                <a16:creationId xmlns:a16="http://schemas.microsoft.com/office/drawing/2014/main" id="{7D05D18E-3F16-420B-9D7F-289C784B29EB}"/>
              </a:ext>
            </a:extLst>
          </p:cNvPr>
          <p:cNvPicPr>
            <a:picLocks noChangeAspect="1"/>
          </p:cNvPicPr>
          <p:nvPr/>
        </p:nvPicPr>
        <p:blipFill>
          <a:blip r:embed="rId3"/>
          <a:stretch>
            <a:fillRect/>
          </a:stretch>
        </p:blipFill>
        <p:spPr>
          <a:xfrm>
            <a:off x="440046" y="1837692"/>
            <a:ext cx="10913754" cy="3573787"/>
          </a:xfrm>
          <a:prstGeom prst="rect">
            <a:avLst/>
          </a:prstGeom>
        </p:spPr>
      </p:pic>
      <p:sp>
        <p:nvSpPr>
          <p:cNvPr id="3" name="Date Placeholder 2">
            <a:extLst>
              <a:ext uri="{FF2B5EF4-FFF2-40B4-BE49-F238E27FC236}">
                <a16:creationId xmlns:a16="http://schemas.microsoft.com/office/drawing/2014/main" id="{9EAEFFA1-561F-4D7D-9F10-1C29E3D0ADD8}"/>
              </a:ext>
            </a:extLst>
          </p:cNvPr>
          <p:cNvSpPr>
            <a:spLocks noGrp="1"/>
          </p:cNvSpPr>
          <p:nvPr>
            <p:ph type="dt" sz="half" idx="10"/>
          </p:nvPr>
        </p:nvSpPr>
        <p:spPr/>
        <p:txBody>
          <a:bodyPr/>
          <a:lstStyle/>
          <a:p>
            <a:fld id="{9F9C6F69-D0EC-4485-9E42-1402A6370150}" type="datetime1">
              <a:rPr lang="en-IN" smtClean="0"/>
              <a:t>03-09-2020</a:t>
            </a:fld>
            <a:endParaRPr lang="en-IN"/>
          </a:p>
        </p:txBody>
      </p:sp>
      <p:sp>
        <p:nvSpPr>
          <p:cNvPr id="4" name="Footer Placeholder 3">
            <a:extLst>
              <a:ext uri="{FF2B5EF4-FFF2-40B4-BE49-F238E27FC236}">
                <a16:creationId xmlns:a16="http://schemas.microsoft.com/office/drawing/2014/main" id="{176329E5-9A80-43D7-9359-8CC1B6149518}"/>
              </a:ext>
            </a:extLst>
          </p:cNvPr>
          <p:cNvSpPr>
            <a:spLocks noGrp="1"/>
          </p:cNvSpPr>
          <p:nvPr>
            <p:ph type="ftr" sz="quarter" idx="11"/>
          </p:nvPr>
        </p:nvSpPr>
        <p:spPr/>
        <p:txBody>
          <a:bodyPr/>
          <a:lstStyle/>
          <a:p>
            <a:r>
              <a:rPr lang="en-US"/>
              <a:t>SCS1301 Operating System - Unit 1 Introduction</a:t>
            </a:r>
            <a:endParaRPr lang="en-IN" dirty="0"/>
          </a:p>
        </p:txBody>
      </p:sp>
      <p:sp>
        <p:nvSpPr>
          <p:cNvPr id="5" name="Slide Number Placeholder 4">
            <a:extLst>
              <a:ext uri="{FF2B5EF4-FFF2-40B4-BE49-F238E27FC236}">
                <a16:creationId xmlns:a16="http://schemas.microsoft.com/office/drawing/2014/main" id="{9B3A8280-435E-4665-A6CE-9A52C93ABD48}"/>
              </a:ext>
            </a:extLst>
          </p:cNvPr>
          <p:cNvSpPr>
            <a:spLocks noGrp="1"/>
          </p:cNvSpPr>
          <p:nvPr>
            <p:ph type="sldNum" sz="quarter" idx="12"/>
          </p:nvPr>
        </p:nvSpPr>
        <p:spPr/>
        <p:txBody>
          <a:bodyPr/>
          <a:lstStyle/>
          <a:p>
            <a:fld id="{C47D4F2A-FF3F-4D76-897B-B2071BBC9AF3}" type="slidenum">
              <a:rPr lang="en-IN" smtClean="0"/>
              <a:t>4</a:t>
            </a:fld>
            <a:endParaRPr lang="en-IN"/>
          </a:p>
        </p:txBody>
      </p:sp>
    </p:spTree>
    <p:extLst>
      <p:ext uri="{BB962C8B-B14F-4D97-AF65-F5344CB8AC3E}">
        <p14:creationId xmlns:p14="http://schemas.microsoft.com/office/powerpoint/2010/main" val="3754141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542135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4472C4"/>
                </a:solidFill>
                <a:effectLst/>
                <a:uLnTx/>
                <a:uFillTx/>
                <a:ea typeface="+mn-ea"/>
                <a:cs typeface="+mn-cs"/>
              </a:rPr>
              <a:t>Benefits</a:t>
            </a:r>
            <a:endParaRPr kumimoji="0" lang="en-IN" sz="2000" b="1" i="0" u="sng" strike="noStrike" kern="1200" cap="none" spc="0" normalizeH="0" baseline="0" noProof="0" dirty="0">
              <a:ln>
                <a:noFill/>
              </a:ln>
              <a:solidFill>
                <a:srgbClr val="4472C4"/>
              </a:solidFill>
              <a:effectLst/>
              <a:uLnTx/>
              <a:uFillTx/>
              <a:ea typeface="+mn-ea"/>
              <a:cs typeface="+mn-cs"/>
            </a:endParaRPr>
          </a:p>
          <a:p>
            <a:pPr marL="0" marR="0" lvl="0" indent="0" algn="l" defTabSz="914400" rtl="0" eaLnBrk="1" fontAlgn="auto" latinLnBrk="0" hangingPunct="1">
              <a:lnSpc>
                <a:spcPct val="100000"/>
              </a:lnSpc>
              <a:spcBef>
                <a:spcPts val="15"/>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ea typeface="Arial" panose="020B0604020202020204" pitchFamily="34" charset="0"/>
                <a:cs typeface="+mn-cs"/>
              </a:rPr>
              <a:t> </a:t>
            </a:r>
            <a:r>
              <a:rPr lang="en-US" sz="2000" b="1" u="sng" dirty="0">
                <a:solidFill>
                  <a:srgbClr val="4472C4"/>
                </a:solidFill>
              </a:rPr>
              <a:t>Economy</a:t>
            </a:r>
            <a:endParaRPr lang="en-IN" sz="2000" b="1" u="sng" dirty="0">
              <a:solidFill>
                <a:srgbClr val="4472C4"/>
              </a:solidFill>
            </a:endParaRPr>
          </a:p>
          <a:p>
            <a:pPr marL="800100" marR="682625" lvl="1" indent="-342900" algn="just">
              <a:spcBef>
                <a:spcPts val="640"/>
              </a:spcBef>
              <a:buSzPts val="1100"/>
              <a:buFont typeface="Wingdings" panose="05000000000000000000" pitchFamily="2" charset="2"/>
              <a:buChar char="Ø"/>
              <a:tabLst>
                <a:tab pos="419100" algn="l"/>
              </a:tabLst>
            </a:pPr>
            <a:r>
              <a:rPr lang="en-US" sz="2000" dirty="0">
                <a:effectLst/>
                <a:ea typeface="Symbol" panose="05050102010706020507" pitchFamily="18" charset="2"/>
                <a:cs typeface="Symbol" panose="05050102010706020507" pitchFamily="18" charset="2"/>
              </a:rPr>
              <a:t>Allocating memory and resources for </a:t>
            </a:r>
            <a:r>
              <a:rPr lang="en-US" sz="2000" b="1" dirty="0">
                <a:solidFill>
                  <a:schemeClr val="accent1"/>
                </a:solidFill>
                <a:effectLst/>
                <a:ea typeface="Symbol" panose="05050102010706020507" pitchFamily="18" charset="2"/>
                <a:cs typeface="Symbol" panose="05050102010706020507" pitchFamily="18" charset="2"/>
              </a:rPr>
              <a:t>process creation is costly</a:t>
            </a:r>
            <a:r>
              <a:rPr lang="en-US" sz="2000" dirty="0">
                <a:effectLst/>
                <a:ea typeface="Symbol" panose="05050102010706020507" pitchFamily="18" charset="2"/>
                <a:cs typeface="Symbol" panose="05050102010706020507" pitchFamily="18" charset="2"/>
              </a:rPr>
              <a:t>. Because threads share resources of the process to which they belong, it is more economical to create and context-switch</a:t>
            </a:r>
            <a:r>
              <a:rPr lang="en-US" sz="2000" spc="-95" dirty="0">
                <a:effectLst/>
                <a:ea typeface="Symbol" panose="05050102010706020507" pitchFamily="18" charset="2"/>
                <a:cs typeface="Symbol" panose="05050102010706020507" pitchFamily="18" charset="2"/>
              </a:rPr>
              <a:t> </a:t>
            </a:r>
            <a:r>
              <a:rPr lang="en-US" sz="2000" dirty="0">
                <a:effectLst/>
                <a:ea typeface="Symbol" panose="05050102010706020507" pitchFamily="18" charset="2"/>
                <a:cs typeface="Symbol" panose="05050102010706020507" pitchFamily="18" charset="2"/>
              </a:rPr>
              <a:t>threads.</a:t>
            </a:r>
            <a:endParaRPr lang="en-IN" sz="2000" dirty="0">
              <a:effectLst/>
              <a:ea typeface="Symbol" panose="05050102010706020507" pitchFamily="18" charset="2"/>
              <a:cs typeface="Symbol" panose="05050102010706020507" pitchFamily="18" charset="2"/>
            </a:endParaRPr>
          </a:p>
          <a:p>
            <a:pPr marL="800100" marR="682625" lvl="1" indent="-342900" algn="just">
              <a:spcBef>
                <a:spcPts val="60"/>
              </a:spcBef>
              <a:buSzPts val="1100"/>
              <a:buFont typeface="Wingdings" panose="05000000000000000000" pitchFamily="2" charset="2"/>
              <a:buChar char="Ø"/>
              <a:tabLst>
                <a:tab pos="419735" algn="l"/>
              </a:tabLst>
            </a:pPr>
            <a:r>
              <a:rPr lang="en-US" sz="2000" dirty="0">
                <a:effectLst/>
                <a:ea typeface="Symbol" panose="05050102010706020507" pitchFamily="18" charset="2"/>
                <a:cs typeface="Symbol" panose="05050102010706020507" pitchFamily="18" charset="2"/>
              </a:rPr>
              <a:t>It is much more time consuming to create and manage processes than threads. In Solaris, for example, creating a process is about thirty times slower than is creating a thread, and context switching is about five times</a:t>
            </a:r>
            <a:r>
              <a:rPr lang="en-US" sz="2000" spc="-10" dirty="0">
                <a:effectLst/>
                <a:ea typeface="Symbol" panose="05050102010706020507" pitchFamily="18" charset="2"/>
                <a:cs typeface="Symbol" panose="05050102010706020507" pitchFamily="18" charset="2"/>
              </a:rPr>
              <a:t> </a:t>
            </a:r>
            <a:r>
              <a:rPr lang="en-US" sz="2000" dirty="0">
                <a:effectLst/>
                <a:ea typeface="Symbol" panose="05050102010706020507" pitchFamily="18" charset="2"/>
                <a:cs typeface="Symbol" panose="05050102010706020507" pitchFamily="18" charset="2"/>
              </a:rPr>
              <a:t>slower.</a:t>
            </a:r>
            <a:endParaRPr lang="en-IN" sz="2000" dirty="0">
              <a:effectLst/>
              <a:ea typeface="Symbol" panose="05050102010706020507" pitchFamily="18" charset="2"/>
              <a:cs typeface="Symbol" panose="05050102010706020507" pitchFamily="18" charset="2"/>
            </a:endParaRPr>
          </a:p>
          <a:p>
            <a:pPr>
              <a:spcBef>
                <a:spcPts val="40"/>
              </a:spcBef>
            </a:pPr>
            <a:r>
              <a:rPr lang="en-US" sz="2000" dirty="0">
                <a:effectLst/>
                <a:ea typeface="Arial" panose="020B0604020202020204" pitchFamily="34" charset="0"/>
              </a:rPr>
              <a:t> </a:t>
            </a:r>
            <a:endParaRPr lang="en-IN" sz="2000" dirty="0">
              <a:effectLst/>
              <a:ea typeface="Arial" panose="020B0604020202020204" pitchFamily="34" charset="0"/>
            </a:endParaRPr>
          </a:p>
          <a:p>
            <a:pPr algn="just">
              <a:spcBef>
                <a:spcPts val="5"/>
              </a:spcBef>
              <a:spcAft>
                <a:spcPts val="0"/>
              </a:spcAft>
              <a:defRPr/>
            </a:pPr>
            <a:r>
              <a:rPr lang="en-US" sz="2000" b="1" u="sng" dirty="0">
                <a:solidFill>
                  <a:srgbClr val="4472C4"/>
                </a:solidFill>
              </a:rPr>
              <a:t>Utilization of multiprocessor architectures</a:t>
            </a:r>
            <a:endParaRPr lang="en-IN" sz="2000" b="1" u="sng" dirty="0">
              <a:solidFill>
                <a:srgbClr val="4472C4"/>
              </a:solidFill>
            </a:endParaRPr>
          </a:p>
          <a:p>
            <a:pPr marL="800100" marR="683895" lvl="1" indent="-342900">
              <a:spcBef>
                <a:spcPts val="640"/>
              </a:spcBef>
              <a:buSzPts val="1100"/>
              <a:buFont typeface="Wingdings" panose="05000000000000000000" pitchFamily="2" charset="2"/>
              <a:buChar char="Ø"/>
              <a:tabLst>
                <a:tab pos="418465" algn="l"/>
                <a:tab pos="419735" algn="l"/>
              </a:tabLst>
            </a:pPr>
            <a:r>
              <a:rPr lang="en-US" sz="2000" dirty="0">
                <a:effectLst/>
                <a:ea typeface="Symbol" panose="05050102010706020507" pitchFamily="18" charset="2"/>
                <a:cs typeface="Symbol" panose="05050102010706020507" pitchFamily="18" charset="2"/>
              </a:rPr>
              <a:t>The benefits of multithreading can be greatly increased in a multiprocessor architecture, where threads may be running in parallel on different processors.</a:t>
            </a:r>
            <a:endParaRPr lang="en-IN" sz="2000" dirty="0">
              <a:effectLst/>
              <a:ea typeface="Symbol" panose="05050102010706020507" pitchFamily="18" charset="2"/>
              <a:cs typeface="Symbol" panose="05050102010706020507" pitchFamily="18" charset="2"/>
            </a:endParaRPr>
          </a:p>
          <a:p>
            <a:pPr marL="800100" lvl="1" indent="-342900">
              <a:spcBef>
                <a:spcPts val="35"/>
              </a:spcBef>
              <a:buSzPts val="1100"/>
              <a:buFont typeface="Wingdings" panose="05000000000000000000" pitchFamily="2" charset="2"/>
              <a:buChar char="Ø"/>
              <a:tabLst>
                <a:tab pos="418465" algn="l"/>
                <a:tab pos="419100" algn="l"/>
              </a:tabLst>
            </a:pPr>
            <a:r>
              <a:rPr lang="en-US" sz="2000" dirty="0">
                <a:effectLst/>
                <a:ea typeface="Symbol" panose="05050102010706020507" pitchFamily="18" charset="2"/>
                <a:cs typeface="Symbol" panose="05050102010706020507" pitchFamily="18" charset="2"/>
              </a:rPr>
              <a:t>A single threaded process can only run on one CPU, no matter how many are</a:t>
            </a:r>
            <a:r>
              <a:rPr lang="en-US" sz="2000" spc="-80" dirty="0">
                <a:effectLst/>
                <a:ea typeface="Symbol" panose="05050102010706020507" pitchFamily="18" charset="2"/>
                <a:cs typeface="Symbol" panose="05050102010706020507" pitchFamily="18" charset="2"/>
              </a:rPr>
              <a:t> </a:t>
            </a:r>
            <a:r>
              <a:rPr lang="en-US" sz="2000" dirty="0">
                <a:effectLst/>
                <a:ea typeface="Symbol" panose="05050102010706020507" pitchFamily="18" charset="2"/>
                <a:cs typeface="Symbol" panose="05050102010706020507" pitchFamily="18" charset="2"/>
              </a:rPr>
              <a:t>available.</a:t>
            </a:r>
            <a:endParaRPr lang="en-IN" sz="2000" dirty="0">
              <a:effectLst/>
              <a:ea typeface="Symbol" panose="05050102010706020507" pitchFamily="18" charset="2"/>
              <a:cs typeface="Symbol" panose="05050102010706020507" pitchFamily="18" charset="2"/>
            </a:endParaRPr>
          </a:p>
          <a:p>
            <a:pPr marL="800100" lvl="1" indent="-342900">
              <a:spcBef>
                <a:spcPts val="620"/>
              </a:spcBef>
              <a:buSzPts val="1100"/>
              <a:buFont typeface="Wingdings" panose="05000000000000000000" pitchFamily="2" charset="2"/>
              <a:buChar char="Ø"/>
              <a:tabLst>
                <a:tab pos="458470" algn="l"/>
                <a:tab pos="459105" algn="l"/>
              </a:tabLst>
            </a:pPr>
            <a:r>
              <a:rPr lang="en-US" sz="2000" dirty="0">
                <a:effectLst/>
                <a:ea typeface="Symbol" panose="05050102010706020507" pitchFamily="18" charset="2"/>
                <a:cs typeface="Symbol" panose="05050102010706020507" pitchFamily="18" charset="2"/>
              </a:rPr>
              <a:t>Multithreading on a multi-CPU machine increases</a:t>
            </a:r>
            <a:r>
              <a:rPr lang="en-US" sz="2000" spc="-5" dirty="0">
                <a:effectLst/>
                <a:ea typeface="Symbol" panose="05050102010706020507" pitchFamily="18" charset="2"/>
                <a:cs typeface="Symbol" panose="05050102010706020507" pitchFamily="18" charset="2"/>
              </a:rPr>
              <a:t> </a:t>
            </a:r>
            <a:r>
              <a:rPr lang="en-US" sz="2000" dirty="0">
                <a:effectLst/>
                <a:ea typeface="Symbol" panose="05050102010706020507" pitchFamily="18" charset="2"/>
                <a:cs typeface="Symbol" panose="05050102010706020507" pitchFamily="18" charset="2"/>
              </a:rPr>
              <a:t>concurrency.</a:t>
            </a:r>
            <a:endParaRPr lang="en-IN" sz="2000" dirty="0">
              <a:effectLst/>
              <a:ea typeface="Symbol" panose="05050102010706020507" pitchFamily="18" charset="2"/>
              <a:cs typeface="Symbol" panose="05050102010706020507" pitchFamily="18" charset="2"/>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616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517654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User Level Thread</a:t>
            </a:r>
          </a:p>
          <a:p>
            <a:pPr marL="0" marR="0" lvl="0" indent="0" algn="l" defTabSz="914400" rtl="0" eaLnBrk="1" fontAlgn="auto" latinLnBrk="0" hangingPunct="1">
              <a:lnSpc>
                <a:spcPct val="100000"/>
              </a:lnSpc>
              <a:spcBef>
                <a:spcPts val="15"/>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lang="en-IN" dirty="0">
              <a:solidFill>
                <a:prstClr val="black"/>
              </a:solidFill>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15"/>
              </a:spcBef>
              <a:spcAft>
                <a:spcPts val="0"/>
              </a:spcAft>
              <a:buClrTx/>
              <a:buSzTx/>
              <a:buFontTx/>
              <a:buNone/>
              <a:tabLst/>
              <a:defRPr/>
            </a:pPr>
            <a:r>
              <a:rPr lang="en-US" sz="2000" dirty="0"/>
              <a:t>User threads are supported above the kernel and are managed without kernel support i.e., they are implemented by </a:t>
            </a:r>
            <a:r>
              <a:rPr lang="en-US" sz="2000" b="1" dirty="0">
                <a:solidFill>
                  <a:schemeClr val="accent1"/>
                </a:solidFill>
              </a:rPr>
              <a:t>thread library </a:t>
            </a:r>
            <a:r>
              <a:rPr lang="en-US" sz="2000" dirty="0"/>
              <a:t>at the user level.</a:t>
            </a:r>
            <a:r>
              <a:rPr lang="en-US" sz="2000" b="0" i="0" dirty="0">
                <a:solidFill>
                  <a:srgbClr val="333333"/>
                </a:solidFill>
                <a:effectLst/>
                <a:latin typeface="noto sans"/>
              </a:rPr>
              <a:t> </a:t>
            </a:r>
            <a:r>
              <a:rPr lang="en-US" sz="2000" dirty="0"/>
              <a:t>These are the threads that application programmers use in their programs.</a:t>
            </a:r>
            <a:endParaRPr lang="en-IN" sz="2000" dirty="0"/>
          </a:p>
          <a:p>
            <a:pPr marL="800100" marR="682625" lvl="1" indent="-342900" algn="just">
              <a:lnSpc>
                <a:spcPct val="138000"/>
              </a:lnSpc>
              <a:spcBef>
                <a:spcPts val="640"/>
              </a:spcBef>
              <a:spcAft>
                <a:spcPts val="0"/>
              </a:spcAft>
              <a:buSzPts val="1100"/>
              <a:buFont typeface="Wingdings" panose="05000000000000000000" pitchFamily="2" charset="2"/>
              <a:buChar char="Ø"/>
              <a:tabLst>
                <a:tab pos="419100" algn="l"/>
              </a:tabLst>
            </a:pPr>
            <a:r>
              <a:rPr lang="en-US" dirty="0"/>
              <a:t>The library provides support for </a:t>
            </a:r>
            <a:r>
              <a:rPr lang="en-US" b="1" dirty="0">
                <a:solidFill>
                  <a:schemeClr val="accent1"/>
                </a:solidFill>
              </a:rPr>
              <a:t>thread creation, scheduling and management </a:t>
            </a:r>
            <a:r>
              <a:rPr lang="en-US" dirty="0"/>
              <a:t>with no support from the kernel.</a:t>
            </a:r>
            <a:endParaRPr lang="en-IN" dirty="0"/>
          </a:p>
          <a:p>
            <a:pPr marL="800100" marR="682625" lvl="1" indent="-342900" algn="just">
              <a:lnSpc>
                <a:spcPct val="138000"/>
              </a:lnSpc>
              <a:spcBef>
                <a:spcPts val="640"/>
              </a:spcBef>
              <a:spcAft>
                <a:spcPts val="0"/>
              </a:spcAft>
              <a:buSzPts val="1100"/>
              <a:buFont typeface="Wingdings" panose="05000000000000000000" pitchFamily="2" charset="2"/>
              <a:buChar char="Ø"/>
              <a:tabLst>
                <a:tab pos="419100" algn="l"/>
              </a:tabLst>
            </a:pPr>
            <a:r>
              <a:rPr lang="en-US" dirty="0"/>
              <a:t>Because the kernel is unaware of user-level threads, all thread creation and scheduling are done in user space without the need for kernel intervention.</a:t>
            </a:r>
            <a:endParaRPr lang="en-IN" dirty="0"/>
          </a:p>
          <a:p>
            <a:pPr marL="800100" marR="682625" lvl="1" indent="-342900" algn="just">
              <a:lnSpc>
                <a:spcPct val="146000"/>
              </a:lnSpc>
              <a:spcBef>
                <a:spcPts val="640"/>
              </a:spcBef>
              <a:spcAft>
                <a:spcPts val="0"/>
              </a:spcAft>
              <a:buSzPts val="1100"/>
              <a:buFont typeface="Wingdings" panose="05000000000000000000" pitchFamily="2" charset="2"/>
              <a:buChar char="Ø"/>
              <a:tabLst>
                <a:tab pos="419100" algn="l"/>
              </a:tabLst>
            </a:pPr>
            <a:r>
              <a:rPr lang="en-US" dirty="0"/>
              <a:t>Therefore, </a:t>
            </a:r>
            <a:r>
              <a:rPr lang="en-US" b="1" dirty="0">
                <a:solidFill>
                  <a:schemeClr val="accent1"/>
                </a:solidFill>
              </a:rPr>
              <a:t>user-level threads are generally fast to create and manage</a:t>
            </a:r>
            <a:r>
              <a:rPr lang="en-US" dirty="0"/>
              <a:t>. User-thread libraries include POSIX </a:t>
            </a:r>
            <a:r>
              <a:rPr lang="en-US" dirty="0" err="1"/>
              <a:t>Pthreads</a:t>
            </a:r>
            <a:r>
              <a:rPr lang="en-US" dirty="0"/>
              <a:t>, Mach C-threads, and Solaris 2 UI-threads.</a:t>
            </a:r>
            <a:endParaRPr lang="en-IN" dirty="0"/>
          </a:p>
          <a:p>
            <a:endParaRPr lang="en-IN" sz="1100" dirty="0">
              <a:effectLst/>
              <a:latin typeface="Arial" panose="020B0604020202020204" pitchFamily="34" charset="0"/>
              <a:ea typeface="Arial" panose="020B0604020202020204" pitchFamily="34" charset="0"/>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695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53777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User Level Thread</a:t>
            </a:r>
          </a:p>
          <a:p>
            <a:pPr marL="0" marR="0" lvl="0" indent="0" algn="l" defTabSz="914400" rtl="0" eaLnBrk="1" fontAlgn="auto" latinLnBrk="0" hangingPunct="1">
              <a:lnSpc>
                <a:spcPct val="100000"/>
              </a:lnSpc>
              <a:spcBef>
                <a:spcPts val="15"/>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rPr>
              <a:t>Advantage:</a:t>
            </a:r>
          </a:p>
          <a:p>
            <a:pPr marL="800100" lvl="1" indent="-342900">
              <a:buFont typeface="Wingdings" panose="05000000000000000000" pitchFamily="2" charset="2"/>
              <a:buChar char="Ø"/>
            </a:pPr>
            <a:r>
              <a:rPr lang="en-IN" sz="2400" dirty="0">
                <a:solidFill>
                  <a:prstClr val="black"/>
                </a:solidFill>
                <a:ea typeface="Arial" panose="020B0604020202020204" pitchFamily="34" charset="0"/>
              </a:rPr>
              <a:t>Fast</a:t>
            </a:r>
          </a:p>
          <a:p>
            <a:pPr marL="800100" lvl="1" indent="-342900">
              <a:buFont typeface="Wingdings" panose="05000000000000000000" pitchFamily="2" charset="2"/>
              <a:buChar char="Ø"/>
            </a:pPr>
            <a:r>
              <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rPr>
              <a:t>Thread Management happens with thread </a:t>
            </a:r>
          </a:p>
          <a:p>
            <a:pPr lvl="1"/>
            <a:r>
              <a:rPr lang="en-IN" sz="2400" dirty="0">
                <a:solidFill>
                  <a:prstClr val="black"/>
                </a:solidFill>
                <a:ea typeface="Arial" panose="020B0604020202020204" pitchFamily="34" charset="0"/>
              </a:rPr>
              <a:t>     </a:t>
            </a:r>
            <a:r>
              <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rPr>
              <a:t>library.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rPr>
              <a:t>Drawback:</a:t>
            </a:r>
          </a:p>
          <a:p>
            <a:pPr marL="800100" lvl="1" indent="-342900">
              <a:buFont typeface="Wingdings" panose="05000000000000000000" pitchFamily="2" charset="2"/>
              <a:buChar char="Ø"/>
            </a:pPr>
            <a:r>
              <a:rPr lang="en-IN" sz="2400" dirty="0">
                <a:solidFill>
                  <a:prstClr val="black"/>
                </a:solidFill>
                <a:ea typeface="Arial" panose="020B0604020202020204" pitchFamily="34" charset="0"/>
              </a:rPr>
              <a:t>Lack of Coordination between Kernel and</a:t>
            </a:r>
          </a:p>
          <a:p>
            <a:pPr lvl="1"/>
            <a:r>
              <a:rPr lang="en-IN" sz="2400" dirty="0">
                <a:solidFill>
                  <a:prstClr val="black"/>
                </a:solidFill>
                <a:ea typeface="Arial" panose="020B0604020202020204" pitchFamily="34" charset="0"/>
              </a:rPr>
              <a:t>     Thread</a:t>
            </a:r>
          </a:p>
          <a:p>
            <a:pPr marL="800100" lvl="1" indent="-342900">
              <a:buFont typeface="Wingdings" panose="05000000000000000000" pitchFamily="2" charset="2"/>
              <a:buChar char="Ø"/>
            </a:pPr>
            <a:r>
              <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rPr>
              <a:t>If one thread invokes system call, all threads</a:t>
            </a:r>
          </a:p>
          <a:p>
            <a:pPr lvl="1"/>
            <a:r>
              <a:rPr lang="en-IN" sz="2400" dirty="0">
                <a:solidFill>
                  <a:prstClr val="black"/>
                </a:solidFill>
                <a:ea typeface="Arial" panose="020B0604020202020204" pitchFamily="34" charset="0"/>
              </a:rPr>
              <a:t>   </a:t>
            </a:r>
            <a:r>
              <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rPr>
              <a:t> has to wait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867511F-34E4-490D-92D8-CE66E46FBC0A}"/>
              </a:ext>
            </a:extLst>
          </p:cNvPr>
          <p:cNvPicPr>
            <a:picLocks noChangeAspect="1"/>
          </p:cNvPicPr>
          <p:nvPr/>
        </p:nvPicPr>
        <p:blipFill>
          <a:blip r:embed="rId2"/>
          <a:stretch>
            <a:fillRect/>
          </a:stretch>
        </p:blipFill>
        <p:spPr>
          <a:xfrm>
            <a:off x="7134225" y="2497712"/>
            <a:ext cx="4857749" cy="3443288"/>
          </a:xfrm>
          <a:prstGeom prst="rect">
            <a:avLst/>
          </a:prstGeom>
        </p:spPr>
      </p:pic>
    </p:spTree>
    <p:extLst>
      <p:ext uri="{BB962C8B-B14F-4D97-AF65-F5344CB8AC3E}">
        <p14:creationId xmlns:p14="http://schemas.microsoft.com/office/powerpoint/2010/main" val="1520958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416370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Kernel Level Thread</a:t>
            </a:r>
          </a:p>
          <a:p>
            <a:pPr marL="0" marR="0" lvl="0" indent="0" algn="l" defTabSz="914400" rtl="0" eaLnBrk="1" fontAlgn="auto" latinLnBrk="0" hangingPunct="1">
              <a:lnSpc>
                <a:spcPct val="100000"/>
              </a:lnSpc>
              <a:spcBef>
                <a:spcPts val="15"/>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lang="en-IN" dirty="0">
              <a:solidFill>
                <a:prstClr val="black"/>
              </a:solidFill>
              <a:latin typeface="Arial" panose="020B0604020202020204" pitchFamily="34" charset="0"/>
              <a:ea typeface="Arial" panose="020B0604020202020204" pitchFamily="34" charset="0"/>
            </a:endParaRPr>
          </a:p>
          <a:p>
            <a:pPr lvl="0" algn="just">
              <a:spcBef>
                <a:spcPts val="715"/>
              </a:spcBef>
              <a:spcAft>
                <a:spcPts val="0"/>
              </a:spcAft>
              <a:buSzPts val="1100"/>
              <a:tabLst>
                <a:tab pos="647065" algn="l"/>
                <a:tab pos="647700" algn="l"/>
              </a:tabLst>
            </a:pPr>
            <a:r>
              <a:rPr lang="en-US" sz="2000" dirty="0"/>
              <a:t>Kernel threads are supported and managed directly by the operating system.</a:t>
            </a:r>
            <a:endParaRPr lang="en-IN" sz="2000" dirty="0"/>
          </a:p>
          <a:p>
            <a:pPr marL="742950" lvl="1" indent="-285750" algn="just">
              <a:spcBef>
                <a:spcPts val="715"/>
              </a:spcBef>
              <a:buSzPts val="1100"/>
              <a:buFont typeface="Wingdings" panose="05000000000000000000" pitchFamily="2" charset="2"/>
              <a:buChar char="Ø"/>
              <a:tabLst>
                <a:tab pos="647065" algn="l"/>
                <a:tab pos="647700" algn="l"/>
              </a:tabLst>
            </a:pPr>
            <a:r>
              <a:rPr lang="en-US" sz="2000" dirty="0"/>
              <a:t>The kernel performs </a:t>
            </a:r>
            <a:r>
              <a:rPr lang="en-US" sz="2000" b="1" dirty="0">
                <a:solidFill>
                  <a:schemeClr val="accent1"/>
                </a:solidFill>
              </a:rPr>
              <a:t>thread creation, scheduling </a:t>
            </a:r>
            <a:r>
              <a:rPr lang="en-US" sz="2000" dirty="0"/>
              <a:t>and management in kernel space.</a:t>
            </a:r>
          </a:p>
          <a:p>
            <a:pPr marL="742950" lvl="1" indent="-285750" algn="just">
              <a:spcBef>
                <a:spcPts val="715"/>
              </a:spcBef>
              <a:buSzPts val="1100"/>
              <a:buFont typeface="Wingdings" panose="05000000000000000000" pitchFamily="2" charset="2"/>
              <a:buChar char="Ø"/>
              <a:tabLst>
                <a:tab pos="647065" algn="l"/>
                <a:tab pos="647700" algn="l"/>
              </a:tabLst>
            </a:pPr>
            <a:r>
              <a:rPr lang="en-US" sz="2000" dirty="0"/>
              <a:t> Since thread management is done by the operating system, kernel threads are</a:t>
            </a:r>
            <a:r>
              <a:rPr lang="en-IN" sz="2000" dirty="0"/>
              <a:t> </a:t>
            </a:r>
            <a:r>
              <a:rPr lang="en-US" sz="2000" dirty="0"/>
              <a:t>generally slower to create and manage than are user threads. </a:t>
            </a:r>
            <a:endParaRPr lang="en-IN" sz="2000" dirty="0"/>
          </a:p>
          <a:p>
            <a:pPr marL="742950" lvl="1" indent="-285750" algn="just">
              <a:spcBef>
                <a:spcPts val="715"/>
              </a:spcBef>
              <a:buSzPts val="1100"/>
              <a:buFont typeface="Wingdings" panose="05000000000000000000" pitchFamily="2" charset="2"/>
              <a:buChar char="Ø"/>
              <a:tabLst>
                <a:tab pos="647065" algn="l"/>
                <a:tab pos="647700" algn="l"/>
              </a:tabLst>
            </a:pPr>
            <a:r>
              <a:rPr lang="en-US" sz="2000" dirty="0"/>
              <a:t>Also, in a multiprocessor environment, the kernel can schedule threads on different processors. Most contemporary operating systems—including Windows NT, Windows 2000, Solaris 2,BeOS, and Tru64 UNIX (formerly Digital UNIX)—support kernel threads </a:t>
            </a:r>
            <a:endParaRPr lang="en-IN" sz="2000" dirty="0"/>
          </a:p>
          <a:p>
            <a:pPr marL="742950" marR="682625" lvl="1" indent="-285750" algn="just">
              <a:lnSpc>
                <a:spcPct val="147000"/>
              </a:lnSpc>
              <a:spcBef>
                <a:spcPts val="715"/>
              </a:spcBef>
              <a:buSzPts val="1100"/>
              <a:buFont typeface="Wingdings" panose="05000000000000000000" pitchFamily="2" charset="2"/>
              <a:buChar char="Ø"/>
              <a:tabLst>
                <a:tab pos="647065" algn="l"/>
                <a:tab pos="647700" algn="l"/>
              </a:tabLst>
            </a:pPr>
            <a:endParaRPr lang="en-IN" sz="2000" dirty="0"/>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585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40626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Kernel Level Thread</a:t>
            </a:r>
          </a:p>
          <a:p>
            <a:pPr marL="0" marR="0" lvl="0" indent="0" algn="l" defTabSz="914400" rtl="0" eaLnBrk="1" fontAlgn="auto" latinLnBrk="0" hangingPunct="1">
              <a:lnSpc>
                <a:spcPct val="100000"/>
              </a:lnSpc>
              <a:spcBef>
                <a:spcPts val="15"/>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rPr>
              <a:t>Advantage:</a:t>
            </a:r>
          </a:p>
          <a:p>
            <a:pPr marL="800100" lvl="1" indent="-342900">
              <a:buFont typeface="Wingdings" panose="05000000000000000000" pitchFamily="2" charset="2"/>
              <a:buChar char="Ø"/>
            </a:pPr>
            <a:r>
              <a:rPr lang="en-IN" sz="2400" dirty="0">
                <a:solidFill>
                  <a:prstClr val="black"/>
                </a:solidFill>
                <a:ea typeface="Arial" panose="020B0604020202020204" pitchFamily="34" charset="0"/>
              </a:rPr>
              <a:t>Scheduler can decide to give more time to process </a:t>
            </a:r>
          </a:p>
          <a:p>
            <a:pPr lvl="1"/>
            <a:r>
              <a:rPr lang="en-IN" sz="2400" dirty="0">
                <a:solidFill>
                  <a:prstClr val="black"/>
                </a:solidFill>
                <a:ea typeface="Arial" panose="020B0604020202020204" pitchFamily="34" charset="0"/>
              </a:rPr>
              <a:t>      having more threads</a:t>
            </a:r>
          </a:p>
          <a:p>
            <a:pPr marL="800100" lvl="1" indent="-342900">
              <a:buFont typeface="Wingdings" panose="05000000000000000000" pitchFamily="2" charset="2"/>
              <a:buChar char="Ø"/>
            </a:pPr>
            <a:r>
              <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rPr>
              <a:t>IF a Thread invokes a system call the remaining </a:t>
            </a:r>
          </a:p>
          <a:p>
            <a:pPr lvl="1"/>
            <a:r>
              <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rPr>
              <a:t>     thread will run.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rPr>
              <a:t>Drawback:</a:t>
            </a:r>
          </a:p>
          <a:p>
            <a:pPr marL="800100" lvl="1" indent="-342900">
              <a:buFont typeface="Wingdings" panose="05000000000000000000" pitchFamily="2" charset="2"/>
              <a:buChar char="Ø"/>
            </a:pPr>
            <a:r>
              <a:rPr lang="en-IN" sz="2400" dirty="0">
                <a:solidFill>
                  <a:prstClr val="black"/>
                </a:solidFill>
                <a:ea typeface="Arial" panose="020B0604020202020204" pitchFamily="34" charset="0"/>
              </a:rPr>
              <a:t>Slow</a:t>
            </a:r>
          </a:p>
          <a:p>
            <a:pPr marL="800100" lvl="1" indent="-342900">
              <a:buFont typeface="Wingdings" panose="05000000000000000000" pitchFamily="2" charset="2"/>
              <a:buChar char="Ø"/>
            </a:pPr>
            <a:r>
              <a:rPr kumimoji="0" lang="en-IN" sz="2400" b="0" i="0" u="none" strike="noStrike" kern="1200" cap="none" spc="0" normalizeH="0" baseline="0" noProof="0" dirty="0">
                <a:ln>
                  <a:noFill/>
                </a:ln>
                <a:solidFill>
                  <a:prstClr val="black"/>
                </a:solidFill>
                <a:effectLst/>
                <a:uLnTx/>
                <a:uFillTx/>
                <a:ea typeface="Arial" panose="020B0604020202020204" pitchFamily="34" charset="0"/>
                <a:cs typeface="+mn-cs"/>
              </a:rPr>
              <a:t>Overhead to manage thread and process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72D9D3B9-4926-4152-AA67-E464F74FFFBA}"/>
              </a:ext>
            </a:extLst>
          </p:cNvPr>
          <p:cNvPicPr>
            <a:picLocks noChangeAspect="1"/>
          </p:cNvPicPr>
          <p:nvPr/>
        </p:nvPicPr>
        <p:blipFill>
          <a:blip r:embed="rId2"/>
          <a:stretch>
            <a:fillRect/>
          </a:stretch>
        </p:blipFill>
        <p:spPr>
          <a:xfrm>
            <a:off x="8148637" y="2038350"/>
            <a:ext cx="3667125" cy="3676650"/>
          </a:xfrm>
          <a:prstGeom prst="rect">
            <a:avLst/>
          </a:prstGeom>
        </p:spPr>
      </p:pic>
    </p:spTree>
    <p:extLst>
      <p:ext uri="{BB962C8B-B14F-4D97-AF65-F5344CB8AC3E}">
        <p14:creationId xmlns:p14="http://schemas.microsoft.com/office/powerpoint/2010/main" val="765709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4546758"/>
          </a:xfrm>
          <a:prstGeom prst="rect">
            <a:avLst/>
          </a:prstGeom>
          <a:noFill/>
        </p:spPr>
        <p:txBody>
          <a:bodyPr wrap="square" rtlCol="0">
            <a:spAutoFit/>
          </a:bodyPr>
          <a:lstStyle/>
          <a:p>
            <a:pPr marL="189865"/>
            <a:r>
              <a:rPr lang="en-US" sz="2400" b="1" u="sng" dirty="0">
                <a:solidFill>
                  <a:srgbClr val="4472C4"/>
                </a:solidFill>
                <a:latin typeface="Calibri" panose="020F0502020204030204"/>
              </a:rPr>
              <a:t>Multithreading Models</a:t>
            </a:r>
          </a:p>
          <a:p>
            <a:pPr marL="189865"/>
            <a:endParaRPr lang="en-IN" sz="2400" b="1" u="sng" dirty="0">
              <a:solidFill>
                <a:srgbClr val="4472C4"/>
              </a:solidFill>
              <a:latin typeface="Calibri" panose="020F0502020204030204"/>
            </a:endParaRPr>
          </a:p>
          <a:p>
            <a:pPr>
              <a:spcBef>
                <a:spcPts val="10"/>
              </a:spcBef>
            </a:pPr>
            <a:r>
              <a:rPr lang="en-US" sz="1800" b="1" dirty="0">
                <a:effectLst/>
                <a:latin typeface="Arial" panose="020B0604020202020204" pitchFamily="34" charset="0"/>
                <a:ea typeface="Arial" panose="020B0604020202020204" pitchFamily="34" charset="0"/>
              </a:rPr>
              <a:t>	 </a:t>
            </a:r>
            <a:r>
              <a:rPr lang="en-US" sz="2400" dirty="0"/>
              <a:t>Some operating system provide a combined user level thread and Kernel level thread facility</a:t>
            </a:r>
            <a:r>
              <a:rPr lang="en-US" sz="2400" b="0" i="0" dirty="0">
                <a:solidFill>
                  <a:srgbClr val="000000"/>
                </a:solidFill>
                <a:effectLst/>
              </a:rPr>
              <a:t>. </a:t>
            </a:r>
            <a:r>
              <a:rPr lang="en-US" sz="2400" dirty="0" err="1"/>
              <a:t>Eg.</a:t>
            </a:r>
            <a:r>
              <a:rPr lang="en-US" sz="2400" dirty="0"/>
              <a:t> Solaris.</a:t>
            </a:r>
          </a:p>
          <a:p>
            <a:pPr>
              <a:spcBef>
                <a:spcPts val="10"/>
              </a:spcBef>
            </a:pPr>
            <a:r>
              <a:rPr lang="en-US" sz="2400" dirty="0"/>
              <a:t>	Three common ways of establishing this relationship are:</a:t>
            </a:r>
          </a:p>
          <a:p>
            <a:pPr marL="1847215" marR="683260" lvl="3" indent="-285750">
              <a:lnSpc>
                <a:spcPct val="150000"/>
              </a:lnSpc>
              <a:spcBef>
                <a:spcPts val="5"/>
              </a:spcBef>
              <a:buFont typeface="Wingdings" panose="05000000000000000000" pitchFamily="2" charset="2"/>
              <a:buChar char="Ø"/>
            </a:pPr>
            <a:r>
              <a:rPr lang="en-US" b="1" dirty="0">
                <a:effectLst/>
                <a:latin typeface="Arial" panose="020B0604020202020204" pitchFamily="34" charset="0"/>
                <a:ea typeface="Arial" panose="020B0604020202020204" pitchFamily="34" charset="0"/>
              </a:rPr>
              <a:t>	</a:t>
            </a:r>
            <a:r>
              <a:rPr lang="en-US" b="1" dirty="0">
                <a:solidFill>
                  <a:schemeClr val="accent1"/>
                </a:solidFill>
                <a:latin typeface="Arial" panose="020B0604020202020204" pitchFamily="34" charset="0"/>
              </a:rPr>
              <a:t>Many-to-One Model</a:t>
            </a:r>
          </a:p>
          <a:p>
            <a:pPr marL="1847215" marR="683260" lvl="3" indent="-285750">
              <a:lnSpc>
                <a:spcPct val="150000"/>
              </a:lnSpc>
              <a:spcBef>
                <a:spcPts val="5"/>
              </a:spcBef>
              <a:buFont typeface="Wingdings" panose="05000000000000000000" pitchFamily="2" charset="2"/>
              <a:buChar char="Ø"/>
            </a:pPr>
            <a:r>
              <a:rPr lang="en-US" b="1" dirty="0">
                <a:solidFill>
                  <a:schemeClr val="accent1"/>
                </a:solidFill>
                <a:latin typeface="Arial" panose="020B0604020202020204" pitchFamily="34" charset="0"/>
              </a:rPr>
              <a:t>	One-to-one Model</a:t>
            </a:r>
          </a:p>
          <a:p>
            <a:pPr marL="1847215" marR="683260" lvl="3" indent="-285750">
              <a:lnSpc>
                <a:spcPct val="150000"/>
              </a:lnSpc>
              <a:spcBef>
                <a:spcPts val="5"/>
              </a:spcBef>
              <a:buFont typeface="Wingdings" panose="05000000000000000000" pitchFamily="2" charset="2"/>
              <a:buChar char="Ø"/>
            </a:pPr>
            <a:r>
              <a:rPr lang="en-US" b="1" dirty="0">
                <a:solidFill>
                  <a:schemeClr val="accent1"/>
                </a:solidFill>
                <a:latin typeface="Arial" panose="020B0604020202020204" pitchFamily="34" charset="0"/>
              </a:rPr>
              <a:t>	Many-to-Many Model</a:t>
            </a:r>
            <a:endParaRPr lang="en-IN" b="1" dirty="0">
              <a:solidFill>
                <a:schemeClr val="accent1"/>
              </a:solidFill>
              <a:latin typeface="Arial" panose="020B0604020202020204" pitchFamily="34" charset="0"/>
            </a:endParaRPr>
          </a:p>
          <a:p>
            <a:pPr marL="1104265" marR="683260" lvl="2">
              <a:lnSpc>
                <a:spcPct val="150000"/>
              </a:lnSpc>
              <a:spcBef>
                <a:spcPts val="5"/>
              </a:spcBef>
            </a:pPr>
            <a:endParaRPr lang="en-IN" dirty="0">
              <a:effectLst/>
              <a:latin typeface="Arial" panose="020B0604020202020204" pitchFamily="34" charset="0"/>
              <a:ea typeface="Arial" panose="020B0604020202020204" pitchFamily="34" charset="0"/>
            </a:endParaRPr>
          </a:p>
          <a:p>
            <a:pPr lvl="2">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238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1684435"/>
          </a:xfrm>
          <a:prstGeom prst="rect">
            <a:avLst/>
          </a:prstGeom>
          <a:noFill/>
        </p:spPr>
        <p:txBody>
          <a:bodyPr wrap="square" rtlCol="0">
            <a:spAutoFit/>
          </a:bodyPr>
          <a:lstStyle/>
          <a:p>
            <a:pPr marL="189865"/>
            <a:r>
              <a:rPr lang="en-US" sz="2400" b="1" u="sng" dirty="0">
                <a:solidFill>
                  <a:srgbClr val="4472C4"/>
                </a:solidFill>
                <a:latin typeface="Calibri" panose="020F0502020204030204"/>
              </a:rPr>
              <a:t>Many-to-One Model</a:t>
            </a:r>
            <a:endParaRPr lang="en-IN" sz="2400" b="1" u="sng" dirty="0">
              <a:solidFill>
                <a:srgbClr val="4472C4"/>
              </a:solidFill>
              <a:latin typeface="Calibri" panose="020F0502020204030204"/>
            </a:endParaRPr>
          </a:p>
          <a:p>
            <a:pPr marL="0" marR="0" lvl="0" indent="0" algn="l" defTabSz="914400" rtl="0" eaLnBrk="1" fontAlgn="auto" latinLnBrk="0" hangingPunct="1">
              <a:lnSpc>
                <a:spcPct val="100000"/>
              </a:lnSpc>
              <a:spcBef>
                <a:spcPts val="1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F0A27ED-A61F-4DDF-AC10-8BF7D2E13853}"/>
              </a:ext>
            </a:extLst>
          </p:cNvPr>
          <p:cNvPicPr>
            <a:picLocks noChangeAspect="1"/>
          </p:cNvPicPr>
          <p:nvPr/>
        </p:nvPicPr>
        <p:blipFill>
          <a:blip r:embed="rId2"/>
          <a:stretch>
            <a:fillRect/>
          </a:stretch>
        </p:blipFill>
        <p:spPr>
          <a:xfrm>
            <a:off x="3138487" y="2632640"/>
            <a:ext cx="6634163" cy="3347914"/>
          </a:xfrm>
          <a:prstGeom prst="rect">
            <a:avLst/>
          </a:prstGeom>
        </p:spPr>
      </p:pic>
    </p:spTree>
    <p:extLst>
      <p:ext uri="{BB962C8B-B14F-4D97-AF65-F5344CB8AC3E}">
        <p14:creationId xmlns:p14="http://schemas.microsoft.com/office/powerpoint/2010/main" val="329905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924" y="1360250"/>
            <a:ext cx="11382375" cy="5326651"/>
          </a:xfrm>
          <a:prstGeom prst="rect">
            <a:avLst/>
          </a:prstGeom>
          <a:noFill/>
        </p:spPr>
        <p:txBody>
          <a:bodyPr wrap="square" rtlCol="0">
            <a:spAutoFit/>
          </a:bodyPr>
          <a:lstStyle/>
          <a:p>
            <a:pPr algn="just">
              <a:defRPr/>
            </a:pPr>
            <a:r>
              <a:rPr lang="en-US" sz="2400" b="1" u="sng" dirty="0">
                <a:solidFill>
                  <a:srgbClr val="4472C4"/>
                </a:solidFill>
                <a:latin typeface="Calibri" panose="020F0502020204030204"/>
              </a:rPr>
              <a:t>Many-to-One Model</a:t>
            </a:r>
            <a:endParaRPr lang="en-IN" sz="2400" b="1" u="sng" dirty="0">
              <a:solidFill>
                <a:srgbClr val="4472C4"/>
              </a:solidFill>
              <a:latin typeface="Calibri" panose="020F0502020204030204"/>
            </a:endParaRPr>
          </a:p>
          <a:p>
            <a:pPr marL="0" marR="0" lvl="0" indent="0" algn="l" defTabSz="914400" rtl="0" eaLnBrk="1" fontAlgn="auto" latinLnBrk="0" hangingPunct="1">
              <a:lnSpc>
                <a:spcPct val="100000"/>
              </a:lnSpc>
              <a:spcBef>
                <a:spcPts val="15"/>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800100" marR="682625" lvl="1" indent="-342900" algn="just">
              <a:lnSpc>
                <a:spcPct val="147000"/>
              </a:lnSpc>
              <a:buSzPts val="1100"/>
              <a:buFont typeface="Wingdings" panose="05000000000000000000" pitchFamily="2" charset="2"/>
              <a:buChar char="Ø"/>
              <a:tabLst>
                <a:tab pos="876300" algn="l"/>
              </a:tabLst>
            </a:pPr>
            <a:r>
              <a:rPr lang="en-US" sz="2400" dirty="0">
                <a:effectLst/>
                <a:ea typeface="Symbol" panose="05050102010706020507" pitchFamily="18" charset="2"/>
                <a:cs typeface="Symbol" panose="05050102010706020507" pitchFamily="18" charset="2"/>
              </a:rPr>
              <a:t>The many-to-one model maps </a:t>
            </a:r>
            <a:r>
              <a:rPr lang="en-US" sz="2400" b="1" dirty="0">
                <a:solidFill>
                  <a:schemeClr val="accent1"/>
                </a:solidFill>
                <a:effectLst/>
                <a:ea typeface="Symbol" panose="05050102010706020507" pitchFamily="18" charset="2"/>
                <a:cs typeface="Symbol" panose="05050102010706020507" pitchFamily="18" charset="2"/>
              </a:rPr>
              <a:t>many user-level threads to one kernel thread</a:t>
            </a:r>
            <a:r>
              <a:rPr lang="en-US" sz="2400" dirty="0">
                <a:effectLst/>
                <a:ea typeface="Symbol" panose="05050102010706020507" pitchFamily="18" charset="2"/>
                <a:cs typeface="Symbol" panose="05050102010706020507" pitchFamily="18" charset="2"/>
              </a:rPr>
              <a:t>.</a:t>
            </a:r>
          </a:p>
          <a:p>
            <a:pPr marL="800100" marR="682625" lvl="1" indent="-342900" algn="just">
              <a:lnSpc>
                <a:spcPct val="147000"/>
              </a:lnSpc>
              <a:buSzPts val="1100"/>
              <a:buFont typeface="Wingdings" panose="05000000000000000000" pitchFamily="2" charset="2"/>
              <a:buChar char="Ø"/>
              <a:tabLst>
                <a:tab pos="876300" algn="l"/>
              </a:tabLst>
            </a:pPr>
            <a:r>
              <a:rPr lang="en-US" sz="2400" dirty="0">
                <a:effectLst/>
                <a:ea typeface="Symbol" panose="05050102010706020507" pitchFamily="18" charset="2"/>
                <a:cs typeface="Symbol" panose="05050102010706020507" pitchFamily="18" charset="2"/>
              </a:rPr>
              <a:t> Thread management is done by the </a:t>
            </a:r>
            <a:r>
              <a:rPr lang="en-US" sz="2400" b="1" dirty="0">
                <a:solidFill>
                  <a:schemeClr val="accent1"/>
                </a:solidFill>
                <a:effectLst/>
                <a:ea typeface="Symbol" panose="05050102010706020507" pitchFamily="18" charset="2"/>
                <a:cs typeface="Symbol" panose="05050102010706020507" pitchFamily="18" charset="2"/>
              </a:rPr>
              <a:t>thread library in user space</a:t>
            </a:r>
            <a:r>
              <a:rPr lang="en-US" sz="2400" dirty="0">
                <a:effectLst/>
                <a:ea typeface="Symbol" panose="05050102010706020507" pitchFamily="18" charset="2"/>
                <a:cs typeface="Symbol" panose="05050102010706020507" pitchFamily="18" charset="2"/>
              </a:rPr>
              <a:t>, so it is efficient; but the entire process will block if a thread makes a blocking system</a:t>
            </a:r>
            <a:r>
              <a:rPr lang="en-US" sz="2400" spc="-10"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call.</a:t>
            </a:r>
            <a:endParaRPr lang="en-IN" sz="2400" dirty="0">
              <a:effectLst/>
              <a:ea typeface="Symbol" panose="05050102010706020507" pitchFamily="18" charset="2"/>
              <a:cs typeface="Symbol" panose="05050102010706020507" pitchFamily="18" charset="2"/>
            </a:endParaRPr>
          </a:p>
          <a:p>
            <a:pPr marL="800100" marR="682625" lvl="1" indent="-342900" algn="just">
              <a:lnSpc>
                <a:spcPct val="148000"/>
              </a:lnSpc>
              <a:spcBef>
                <a:spcPts val="20"/>
              </a:spcBef>
              <a:buSzPts val="1100"/>
              <a:buFont typeface="Wingdings" panose="05000000000000000000" pitchFamily="2" charset="2"/>
              <a:buChar char="Ø"/>
              <a:tabLst>
                <a:tab pos="876300" algn="l"/>
              </a:tabLst>
            </a:pPr>
            <a:r>
              <a:rPr lang="en-US" sz="2400" dirty="0">
                <a:effectLst/>
                <a:ea typeface="Symbol" panose="05050102010706020507" pitchFamily="18" charset="2"/>
                <a:cs typeface="Symbol" panose="05050102010706020507" pitchFamily="18" charset="2"/>
              </a:rPr>
              <a:t>Also, because only one thread can access the kernel at a time, multiple threads are unable to run in parallel on multiprocessors. </a:t>
            </a:r>
            <a:r>
              <a:rPr lang="en-US" sz="2400" b="1" dirty="0">
                <a:solidFill>
                  <a:schemeClr val="accent1"/>
                </a:solidFill>
                <a:effectLst/>
                <a:ea typeface="Symbol" panose="05050102010706020507" pitchFamily="18" charset="2"/>
                <a:cs typeface="Symbol" panose="05050102010706020507" pitchFamily="18" charset="2"/>
              </a:rPr>
              <a:t>Green threads</a:t>
            </a:r>
            <a:r>
              <a:rPr lang="en-US" sz="2400" dirty="0">
                <a:effectLst/>
                <a:ea typeface="Symbol" panose="05050102010706020507" pitchFamily="18" charset="2"/>
                <a:cs typeface="Symbol" panose="05050102010706020507" pitchFamily="18" charset="2"/>
              </a:rPr>
              <a:t>—a thread library available for Solaris 2—uses this</a:t>
            </a:r>
            <a:r>
              <a:rPr lang="en-US" sz="2400" spc="-15"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model.</a:t>
            </a:r>
            <a:endParaRPr lang="en-IN" sz="2400" dirty="0">
              <a:effectLst/>
              <a:ea typeface="Symbol" panose="05050102010706020507" pitchFamily="18" charset="2"/>
              <a:cs typeface="Symbol" panose="05050102010706020507" pitchFamily="18" charset="2"/>
            </a:endParaRPr>
          </a:p>
          <a:p>
            <a:pPr marR="682625" lvl="1" algn="just" defTabSz="914400" rtl="0" eaLnBrk="1" fontAlgn="auto" latinLnBrk="0" hangingPunct="1">
              <a:lnSpc>
                <a:spcPct val="147000"/>
              </a:lnSpc>
              <a:spcBef>
                <a:spcPts val="0"/>
              </a:spcBef>
              <a:spcAft>
                <a:spcPts val="0"/>
              </a:spcAft>
              <a:buClrTx/>
              <a:buSzPts val="1100"/>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827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1822935"/>
          </a:xfrm>
          <a:prstGeom prst="rect">
            <a:avLst/>
          </a:prstGeom>
          <a:noFill/>
        </p:spPr>
        <p:txBody>
          <a:bodyPr wrap="square" rtlCol="0">
            <a:spAutoFit/>
          </a:bodyPr>
          <a:lstStyle/>
          <a:p>
            <a:pPr marL="189865"/>
            <a:r>
              <a:rPr lang="en-US" sz="2400" b="1" u="sng" dirty="0">
                <a:solidFill>
                  <a:srgbClr val="4472C4"/>
                </a:solidFill>
                <a:latin typeface="Calibri" panose="020F0502020204030204"/>
              </a:rPr>
              <a:t>One-to-One Model</a:t>
            </a:r>
            <a:endParaRPr lang="en-IN" sz="2400" b="1" u="sng" dirty="0">
              <a:solidFill>
                <a:srgbClr val="4472C4"/>
              </a:solidFill>
              <a:latin typeface="Calibri" panose="020F0502020204030204"/>
            </a:endParaRPr>
          </a:p>
          <a:p>
            <a:pPr marL="189865" marR="683260" lvl="0" indent="0" algn="l" defTabSz="914400" rtl="0" eaLnBrk="1" fontAlgn="auto" latinLnBrk="0" hangingPunct="1">
              <a:lnSpc>
                <a:spcPct val="150000"/>
              </a:lnSpc>
              <a:spcBef>
                <a:spcPts val="5"/>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673E096-43A4-411D-8EA4-35BFC885A367}"/>
              </a:ext>
            </a:extLst>
          </p:cNvPr>
          <p:cNvPicPr>
            <a:picLocks noChangeAspect="1"/>
          </p:cNvPicPr>
          <p:nvPr/>
        </p:nvPicPr>
        <p:blipFill>
          <a:blip r:embed="rId2"/>
          <a:stretch>
            <a:fillRect/>
          </a:stretch>
        </p:blipFill>
        <p:spPr>
          <a:xfrm>
            <a:off x="2124076" y="2619375"/>
            <a:ext cx="6996112" cy="2719387"/>
          </a:xfrm>
          <a:prstGeom prst="rect">
            <a:avLst/>
          </a:prstGeom>
        </p:spPr>
      </p:pic>
    </p:spTree>
    <p:extLst>
      <p:ext uri="{BB962C8B-B14F-4D97-AF65-F5344CB8AC3E}">
        <p14:creationId xmlns:p14="http://schemas.microsoft.com/office/powerpoint/2010/main" val="2226847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924" y="1360250"/>
            <a:ext cx="11382375" cy="460555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One-to-One Model</a:t>
            </a: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5"/>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800100" marR="682625" lvl="1" indent="-342900" algn="just">
              <a:buSzPts val="1100"/>
              <a:buFont typeface="Wingdings" panose="05000000000000000000" pitchFamily="2" charset="2"/>
              <a:buChar char="Ø"/>
              <a:tabLst>
                <a:tab pos="876300" algn="l"/>
              </a:tabLst>
            </a:pPr>
            <a:r>
              <a:rPr lang="en-US" sz="2400" dirty="0">
                <a:effectLst/>
                <a:ea typeface="Symbol" panose="05050102010706020507" pitchFamily="18" charset="2"/>
                <a:cs typeface="Symbol" panose="05050102010706020507" pitchFamily="18" charset="2"/>
              </a:rPr>
              <a:t>The one-to-one model maps </a:t>
            </a:r>
            <a:r>
              <a:rPr lang="en-US" sz="2400" b="1" dirty="0">
                <a:solidFill>
                  <a:schemeClr val="accent1"/>
                </a:solidFill>
                <a:effectLst/>
                <a:ea typeface="Symbol" panose="05050102010706020507" pitchFamily="18" charset="2"/>
                <a:cs typeface="Symbol" panose="05050102010706020507" pitchFamily="18" charset="2"/>
              </a:rPr>
              <a:t>each user thread to a kernel thread</a:t>
            </a:r>
            <a:r>
              <a:rPr lang="en-US" sz="2400" dirty="0">
                <a:effectLst/>
                <a:ea typeface="Symbol" panose="05050102010706020507" pitchFamily="18" charset="2"/>
                <a:cs typeface="Symbol" panose="05050102010706020507" pitchFamily="18" charset="2"/>
              </a:rPr>
              <a:t>. It provides more </a:t>
            </a:r>
            <a:r>
              <a:rPr lang="en-US" sz="2400" b="1" dirty="0">
                <a:solidFill>
                  <a:schemeClr val="accent1"/>
                </a:solidFill>
                <a:effectLst/>
                <a:ea typeface="Symbol" panose="05050102010706020507" pitchFamily="18" charset="2"/>
                <a:cs typeface="Symbol" panose="05050102010706020507" pitchFamily="18" charset="2"/>
              </a:rPr>
              <a:t>concurrency than the many-to-one model </a:t>
            </a:r>
            <a:r>
              <a:rPr lang="en-US" sz="2400" dirty="0">
                <a:effectLst/>
                <a:ea typeface="Symbol" panose="05050102010706020507" pitchFamily="18" charset="2"/>
                <a:cs typeface="Symbol" panose="05050102010706020507" pitchFamily="18" charset="2"/>
              </a:rPr>
              <a:t>by allowing another thread to run when a thread makes a blocking system call.</a:t>
            </a:r>
          </a:p>
          <a:p>
            <a:pPr marL="800100" marR="682625" lvl="1" indent="-342900" algn="just">
              <a:buSzPts val="1100"/>
              <a:buFont typeface="Wingdings" panose="05000000000000000000" pitchFamily="2" charset="2"/>
              <a:buChar char="Ø"/>
              <a:tabLst>
                <a:tab pos="876300" algn="l"/>
              </a:tabLst>
            </a:pPr>
            <a:r>
              <a:rPr lang="en-US" sz="2400" dirty="0">
                <a:ea typeface="Symbol" panose="05050102010706020507" pitchFamily="18" charset="2"/>
                <a:cs typeface="Symbol" panose="05050102010706020507" pitchFamily="18" charset="2"/>
              </a:rPr>
              <a:t>I</a:t>
            </a:r>
            <a:r>
              <a:rPr lang="en-US" sz="2400" dirty="0">
                <a:effectLst/>
                <a:ea typeface="Symbol" panose="05050102010706020507" pitchFamily="18" charset="2"/>
                <a:cs typeface="Symbol" panose="05050102010706020507" pitchFamily="18" charset="2"/>
              </a:rPr>
              <a:t>t also allows multiple threads to run in </a:t>
            </a:r>
            <a:r>
              <a:rPr lang="en-US" sz="2400" b="1" dirty="0">
                <a:solidFill>
                  <a:schemeClr val="accent1"/>
                </a:solidFill>
                <a:effectLst/>
                <a:ea typeface="Symbol" panose="05050102010706020507" pitchFamily="18" charset="2"/>
                <a:cs typeface="Symbol" panose="05050102010706020507" pitchFamily="18" charset="2"/>
              </a:rPr>
              <a:t>parallel</a:t>
            </a:r>
            <a:r>
              <a:rPr lang="en-US" sz="2400" dirty="0">
                <a:effectLst/>
                <a:ea typeface="Symbol" panose="05050102010706020507" pitchFamily="18" charset="2"/>
                <a:cs typeface="Symbol" panose="05050102010706020507" pitchFamily="18" charset="2"/>
              </a:rPr>
              <a:t> on multiprocessors.</a:t>
            </a:r>
            <a:endParaRPr lang="en-IN" sz="2400" dirty="0">
              <a:effectLst/>
              <a:ea typeface="Symbol" panose="05050102010706020507" pitchFamily="18" charset="2"/>
              <a:cs typeface="Symbol" panose="05050102010706020507" pitchFamily="18" charset="2"/>
            </a:endParaRPr>
          </a:p>
          <a:p>
            <a:pPr marL="800100" marR="682625" lvl="1" indent="-342900" algn="just">
              <a:buSzPts val="1100"/>
              <a:buFont typeface="Wingdings" panose="05000000000000000000" pitchFamily="2" charset="2"/>
              <a:buChar char="Ø"/>
              <a:tabLst>
                <a:tab pos="876300" algn="l"/>
              </a:tabLst>
            </a:pPr>
            <a:r>
              <a:rPr lang="en-US" sz="2400" dirty="0">
                <a:effectLst/>
                <a:ea typeface="Symbol" panose="05050102010706020507" pitchFamily="18" charset="2"/>
                <a:cs typeface="Symbol" panose="05050102010706020507" pitchFamily="18" charset="2"/>
              </a:rPr>
              <a:t>The only drawback to this model is that creating a user thread requires creating the corresponding kernel</a:t>
            </a:r>
            <a:r>
              <a:rPr lang="en-US" sz="2400" spc="-30"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thread.</a:t>
            </a:r>
            <a:endParaRPr lang="en-IN" sz="2400" dirty="0">
              <a:effectLst/>
              <a:ea typeface="Symbol" panose="05050102010706020507" pitchFamily="18" charset="2"/>
              <a:cs typeface="Symbol" panose="05050102010706020507" pitchFamily="18" charset="2"/>
            </a:endParaRPr>
          </a:p>
          <a:p>
            <a:pPr marL="800100" marR="683260" lvl="1" indent="-342900" algn="just">
              <a:spcBef>
                <a:spcPts val="20"/>
              </a:spcBef>
              <a:buSzPts val="1100"/>
              <a:buFont typeface="Wingdings" panose="05000000000000000000" pitchFamily="2" charset="2"/>
              <a:buChar char="Ø"/>
              <a:tabLst>
                <a:tab pos="876300" algn="l"/>
              </a:tabLst>
            </a:pPr>
            <a:r>
              <a:rPr lang="en-US" sz="2400" b="1" dirty="0">
                <a:solidFill>
                  <a:schemeClr val="accent1"/>
                </a:solidFill>
                <a:effectLst/>
                <a:ea typeface="Symbol" panose="05050102010706020507" pitchFamily="18" charset="2"/>
                <a:cs typeface="Symbol" panose="05050102010706020507" pitchFamily="18" charset="2"/>
              </a:rPr>
              <a:t>Linux</a:t>
            </a:r>
            <a:r>
              <a:rPr lang="en-US" sz="2400" dirty="0">
                <a:effectLst/>
                <a:ea typeface="Symbol" panose="05050102010706020507" pitchFamily="18" charset="2"/>
                <a:cs typeface="Symbol" panose="05050102010706020507" pitchFamily="18" charset="2"/>
              </a:rPr>
              <a:t>, along with the family of Windows operating systems—including </a:t>
            </a:r>
            <a:r>
              <a:rPr lang="en-US" sz="2400" b="1" dirty="0">
                <a:solidFill>
                  <a:schemeClr val="accent1"/>
                </a:solidFill>
                <a:effectLst/>
                <a:ea typeface="Symbol" panose="05050102010706020507" pitchFamily="18" charset="2"/>
                <a:cs typeface="Symbol" panose="05050102010706020507" pitchFamily="18" charset="2"/>
              </a:rPr>
              <a:t>Windows 95, 98, NT, 2000, and OS/2</a:t>
            </a:r>
            <a:r>
              <a:rPr lang="en-US" sz="2400" dirty="0">
                <a:effectLst/>
                <a:ea typeface="Symbol" panose="05050102010706020507" pitchFamily="18" charset="2"/>
                <a:cs typeface="Symbol" panose="05050102010706020507" pitchFamily="18" charset="2"/>
              </a:rPr>
              <a:t>— implement the one-to-one</a:t>
            </a:r>
            <a:r>
              <a:rPr lang="en-US" sz="2400" spc="-45" dirty="0">
                <a:effectLst/>
                <a:ea typeface="Symbol" panose="05050102010706020507" pitchFamily="18" charset="2"/>
                <a:cs typeface="Symbol" panose="05050102010706020507" pitchFamily="18" charset="2"/>
              </a:rPr>
              <a:t> </a:t>
            </a:r>
            <a:r>
              <a:rPr lang="en-US" sz="2400" dirty="0">
                <a:effectLst/>
                <a:ea typeface="Symbol" panose="05050102010706020507" pitchFamily="18" charset="2"/>
                <a:cs typeface="Symbol" panose="05050102010706020507" pitchFamily="18" charset="2"/>
              </a:rPr>
              <a:t>model.</a:t>
            </a:r>
            <a:endParaRPr lang="en-IN" sz="2400" dirty="0">
              <a:effectLst/>
              <a:ea typeface="Symbol" panose="05050102010706020507" pitchFamily="18" charset="2"/>
              <a:cs typeface="Symbol" panose="05050102010706020507" pitchFamily="18" charset="2"/>
            </a:endParaRPr>
          </a:p>
          <a:p>
            <a:pPr marL="800100" marR="682625" lvl="1"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2400" b="0" i="0" u="none" strike="noStrike" kern="1200" cap="none" spc="0" normalizeH="0" baseline="0" noProof="0" dirty="0">
              <a:ln>
                <a:noFill/>
              </a:ln>
              <a:solidFill>
                <a:prstClr val="black"/>
              </a:solidFill>
              <a:effectLst/>
              <a:uLnTx/>
              <a:uFillTx/>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162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5608CE-47A8-4D52-86DE-E70FB4C91E3F}"/>
              </a:ext>
            </a:extLst>
          </p:cNvPr>
          <p:cNvPicPr>
            <a:picLocks noChangeAspect="1"/>
          </p:cNvPicPr>
          <p:nvPr/>
        </p:nvPicPr>
        <p:blipFill>
          <a:blip r:embed="rId2"/>
          <a:stretch>
            <a:fillRect/>
          </a:stretch>
        </p:blipFill>
        <p:spPr>
          <a:xfrm>
            <a:off x="9038940" y="50800"/>
            <a:ext cx="1386776" cy="1400175"/>
          </a:xfrm>
          <a:prstGeom prst="rect">
            <a:avLst/>
          </a:prstGeom>
        </p:spPr>
      </p:pic>
      <p:pic>
        <p:nvPicPr>
          <p:cNvPr id="10" name="Picture 9">
            <a:extLst>
              <a:ext uri="{FF2B5EF4-FFF2-40B4-BE49-F238E27FC236}">
                <a16:creationId xmlns:a16="http://schemas.microsoft.com/office/drawing/2014/main" id="{42E2B649-89AA-4781-98F3-0C833621C18B}"/>
              </a:ext>
            </a:extLst>
          </p:cNvPr>
          <p:cNvPicPr>
            <a:picLocks noChangeAspect="1"/>
          </p:cNvPicPr>
          <p:nvPr/>
        </p:nvPicPr>
        <p:blipFill>
          <a:blip r:embed="rId3"/>
          <a:stretch>
            <a:fillRect/>
          </a:stretch>
        </p:blipFill>
        <p:spPr>
          <a:xfrm>
            <a:off x="630916" y="1608661"/>
            <a:ext cx="11318534" cy="4321622"/>
          </a:xfrm>
          <a:prstGeom prst="rect">
            <a:avLst/>
          </a:prstGeom>
        </p:spPr>
      </p:pic>
      <p:sp>
        <p:nvSpPr>
          <p:cNvPr id="3" name="Date Placeholder 2">
            <a:extLst>
              <a:ext uri="{FF2B5EF4-FFF2-40B4-BE49-F238E27FC236}">
                <a16:creationId xmlns:a16="http://schemas.microsoft.com/office/drawing/2014/main" id="{0373D604-54BA-4ADB-8F51-86348AD851C2}"/>
              </a:ext>
            </a:extLst>
          </p:cNvPr>
          <p:cNvSpPr>
            <a:spLocks noGrp="1"/>
          </p:cNvSpPr>
          <p:nvPr>
            <p:ph type="dt" sz="half" idx="10"/>
          </p:nvPr>
        </p:nvSpPr>
        <p:spPr/>
        <p:txBody>
          <a:bodyPr/>
          <a:lstStyle/>
          <a:p>
            <a:fld id="{58D3AC82-2110-45C6-BDD4-3CB9AD0BAED9}" type="datetime1">
              <a:rPr lang="en-IN" smtClean="0"/>
              <a:t>03-09-2020</a:t>
            </a:fld>
            <a:endParaRPr lang="en-IN"/>
          </a:p>
        </p:txBody>
      </p:sp>
      <p:sp>
        <p:nvSpPr>
          <p:cNvPr id="4" name="Footer Placeholder 3">
            <a:extLst>
              <a:ext uri="{FF2B5EF4-FFF2-40B4-BE49-F238E27FC236}">
                <a16:creationId xmlns:a16="http://schemas.microsoft.com/office/drawing/2014/main" id="{A1E46D8B-A1DE-4483-9421-E304E00D8579}"/>
              </a:ext>
            </a:extLst>
          </p:cNvPr>
          <p:cNvSpPr>
            <a:spLocks noGrp="1"/>
          </p:cNvSpPr>
          <p:nvPr>
            <p:ph type="ftr" sz="quarter" idx="11"/>
          </p:nvPr>
        </p:nvSpPr>
        <p:spPr/>
        <p:txBody>
          <a:bodyPr/>
          <a:lstStyle/>
          <a:p>
            <a:r>
              <a:rPr lang="en-US"/>
              <a:t>SCS1301 Operating System - Unit 1 Introduction</a:t>
            </a:r>
            <a:endParaRPr lang="en-IN" dirty="0"/>
          </a:p>
        </p:txBody>
      </p:sp>
      <p:sp>
        <p:nvSpPr>
          <p:cNvPr id="5" name="Slide Number Placeholder 4">
            <a:extLst>
              <a:ext uri="{FF2B5EF4-FFF2-40B4-BE49-F238E27FC236}">
                <a16:creationId xmlns:a16="http://schemas.microsoft.com/office/drawing/2014/main" id="{2CF8B7F6-0354-48A2-9F11-69AD502B3476}"/>
              </a:ext>
            </a:extLst>
          </p:cNvPr>
          <p:cNvSpPr>
            <a:spLocks noGrp="1"/>
          </p:cNvSpPr>
          <p:nvPr>
            <p:ph type="sldNum" sz="quarter" idx="12"/>
          </p:nvPr>
        </p:nvSpPr>
        <p:spPr/>
        <p:txBody>
          <a:bodyPr/>
          <a:lstStyle/>
          <a:p>
            <a:fld id="{C47D4F2A-FF3F-4D76-897B-B2071BBC9AF3}" type="slidenum">
              <a:rPr lang="en-IN" smtClean="0"/>
              <a:t>5</a:t>
            </a:fld>
            <a:endParaRPr lang="en-IN"/>
          </a:p>
        </p:txBody>
      </p:sp>
    </p:spTree>
    <p:extLst>
      <p:ext uri="{BB962C8B-B14F-4D97-AF65-F5344CB8AC3E}">
        <p14:creationId xmlns:p14="http://schemas.microsoft.com/office/powerpoint/2010/main" val="2021742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1426925"/>
            <a:ext cx="11382375" cy="1822935"/>
          </a:xfrm>
          <a:prstGeom prst="rect">
            <a:avLst/>
          </a:prstGeom>
          <a:noFill/>
        </p:spPr>
        <p:txBody>
          <a:bodyPr wrap="square" rtlCol="0">
            <a:spAutoFit/>
          </a:bodyPr>
          <a:lstStyle/>
          <a:p>
            <a:pPr marL="189865"/>
            <a:r>
              <a:rPr lang="en-US" sz="2400" b="1" u="sng" dirty="0">
                <a:solidFill>
                  <a:srgbClr val="4472C4"/>
                </a:solidFill>
                <a:latin typeface="Calibri" panose="020F0502020204030204"/>
              </a:rPr>
              <a:t>Many-to-Many Model</a:t>
            </a:r>
            <a:endParaRPr lang="en-IN" sz="2400" b="1" u="sng" dirty="0">
              <a:solidFill>
                <a:srgbClr val="4472C4"/>
              </a:solidFill>
              <a:latin typeface="Calibri" panose="020F0502020204030204"/>
            </a:endParaRPr>
          </a:p>
          <a:p>
            <a:pPr marL="189865" marR="683260" lvl="0" indent="0" algn="l" defTabSz="914400" rtl="0" eaLnBrk="1" fontAlgn="auto" latinLnBrk="0" hangingPunct="1">
              <a:lnSpc>
                <a:spcPct val="150000"/>
              </a:lnSpc>
              <a:spcBef>
                <a:spcPts val="5"/>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342900" marR="682625" lvl="0" indent="-342900" algn="just" defTabSz="914400" rtl="0" eaLnBrk="1" fontAlgn="auto" latinLnBrk="0" hangingPunct="1">
              <a:lnSpc>
                <a:spcPct val="147000"/>
              </a:lnSpc>
              <a:spcBef>
                <a:spcPts val="0"/>
              </a:spcBef>
              <a:spcAft>
                <a:spcPts val="0"/>
              </a:spcAft>
              <a:buClrTx/>
              <a:buSzPts val="1100"/>
              <a:buFont typeface="Wingdings" panose="05000000000000000000" pitchFamily="2" charset="2"/>
              <a:buChar char="Ø"/>
              <a:tabLst>
                <a:tab pos="647065" algn="l"/>
                <a:tab pos="6477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DEA10A3-3329-4936-8CB3-9A9F1A4CD72A}"/>
              </a:ext>
            </a:extLst>
          </p:cNvPr>
          <p:cNvPicPr>
            <a:picLocks noChangeAspect="1"/>
          </p:cNvPicPr>
          <p:nvPr/>
        </p:nvPicPr>
        <p:blipFill>
          <a:blip r:embed="rId2"/>
          <a:stretch>
            <a:fillRect/>
          </a:stretch>
        </p:blipFill>
        <p:spPr>
          <a:xfrm>
            <a:off x="3490912" y="2262187"/>
            <a:ext cx="5210175" cy="3305175"/>
          </a:xfrm>
          <a:prstGeom prst="rect">
            <a:avLst/>
          </a:prstGeom>
        </p:spPr>
      </p:pic>
    </p:spTree>
    <p:extLst>
      <p:ext uri="{BB962C8B-B14F-4D97-AF65-F5344CB8AC3E}">
        <p14:creationId xmlns:p14="http://schemas.microsoft.com/office/powerpoint/2010/main" val="3615853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924" y="1360250"/>
            <a:ext cx="11382375" cy="507831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Many-to-Many Model</a:t>
            </a: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5"/>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L="800100" marR="683260" lvl="1" indent="-342900" algn="just">
              <a:spcAft>
                <a:spcPts val="10"/>
              </a:spcAft>
              <a:buSzPts val="1100"/>
              <a:buFont typeface="Wingdings" panose="05000000000000000000" pitchFamily="2" charset="2"/>
              <a:buChar char="Ø"/>
              <a:tabLst>
                <a:tab pos="876300" algn="l"/>
              </a:tabLst>
            </a:pPr>
            <a:r>
              <a:rPr lang="en-US" sz="2400" dirty="0">
                <a:effectLst/>
                <a:ea typeface="Symbol" panose="05050102010706020507" pitchFamily="18" charset="2"/>
                <a:cs typeface="Symbol" panose="05050102010706020507" pitchFamily="18" charset="2"/>
              </a:rPr>
              <a:t>The many-to-many model multiplexes </a:t>
            </a:r>
            <a:r>
              <a:rPr lang="en-US" sz="2400" b="1" dirty="0">
                <a:solidFill>
                  <a:schemeClr val="accent1"/>
                </a:solidFill>
                <a:effectLst/>
                <a:ea typeface="Symbol" panose="05050102010706020507" pitchFamily="18" charset="2"/>
                <a:cs typeface="Symbol" panose="05050102010706020507" pitchFamily="18" charset="2"/>
              </a:rPr>
              <a:t>many user-level threads to a smaller or equal number of kernel</a:t>
            </a:r>
            <a:r>
              <a:rPr lang="en-US" sz="2400" b="1" spc="5" dirty="0">
                <a:solidFill>
                  <a:schemeClr val="accent1"/>
                </a:solidFill>
                <a:effectLst/>
                <a:ea typeface="Symbol" panose="05050102010706020507" pitchFamily="18" charset="2"/>
                <a:cs typeface="Symbol" panose="05050102010706020507" pitchFamily="18" charset="2"/>
              </a:rPr>
              <a:t> </a:t>
            </a:r>
            <a:r>
              <a:rPr lang="en-US" sz="2400" b="1" dirty="0">
                <a:solidFill>
                  <a:schemeClr val="accent1"/>
                </a:solidFill>
                <a:effectLst/>
                <a:ea typeface="Symbol" panose="05050102010706020507" pitchFamily="18" charset="2"/>
                <a:cs typeface="Symbol" panose="05050102010706020507" pitchFamily="18" charset="2"/>
              </a:rPr>
              <a:t>threads</a:t>
            </a:r>
            <a:r>
              <a:rPr lang="en-US" sz="2400" dirty="0">
                <a:effectLst/>
                <a:ea typeface="Symbol" panose="05050102010706020507" pitchFamily="18" charset="2"/>
                <a:cs typeface="Symbol" panose="05050102010706020507" pitchFamily="18" charset="2"/>
              </a:rPr>
              <a:t>.</a:t>
            </a:r>
            <a:endParaRPr lang="en-IN" sz="2400" dirty="0">
              <a:ea typeface="Symbol" panose="05050102010706020507" pitchFamily="18" charset="2"/>
              <a:cs typeface="Symbol" panose="05050102010706020507" pitchFamily="18" charset="2"/>
            </a:endParaRPr>
          </a:p>
          <a:p>
            <a:pPr marL="800100" marR="681990" lvl="1" indent="-342900" algn="just">
              <a:spcBef>
                <a:spcPts val="20"/>
              </a:spcBef>
              <a:buSzPts val="1100"/>
              <a:buFont typeface="Wingdings" panose="05000000000000000000" pitchFamily="2" charset="2"/>
              <a:buChar char="Ø"/>
              <a:tabLst>
                <a:tab pos="914400" algn="l"/>
              </a:tabLst>
            </a:pPr>
            <a:r>
              <a:rPr lang="en-US" sz="2400" dirty="0">
                <a:effectLst/>
                <a:ea typeface="Symbol" panose="05050102010706020507" pitchFamily="18" charset="2"/>
                <a:cs typeface="Symbol" panose="05050102010706020507" pitchFamily="18" charset="2"/>
              </a:rPr>
              <a:t>The one-to-one model allows for greater concurrency, but the developer has to be careful not to create too many threads within an application. </a:t>
            </a:r>
          </a:p>
          <a:p>
            <a:pPr marL="800100" marR="681990" lvl="1" indent="-342900" algn="just">
              <a:spcBef>
                <a:spcPts val="20"/>
              </a:spcBef>
              <a:buSzPts val="1100"/>
              <a:buFont typeface="Wingdings" panose="05000000000000000000" pitchFamily="2" charset="2"/>
              <a:buChar char="Ø"/>
              <a:tabLst>
                <a:tab pos="914400" algn="l"/>
              </a:tabLst>
            </a:pPr>
            <a:r>
              <a:rPr lang="en-US" sz="2400" dirty="0">
                <a:effectLst/>
                <a:ea typeface="Symbol" panose="05050102010706020507" pitchFamily="18" charset="2"/>
                <a:cs typeface="Symbol" panose="05050102010706020507" pitchFamily="18" charset="2"/>
              </a:rPr>
              <a:t>The many-to-many model suffers from neither of these shortcomings: Developers can create as many user threads as necessary, and the corresponding kernel threads can run in parallel on a multiprocessor. Also, when a thread performs a blocking system call, the  kernel can schedule another thread for execution. </a:t>
            </a:r>
            <a:r>
              <a:rPr lang="en-US" sz="2400" b="1" dirty="0">
                <a:solidFill>
                  <a:schemeClr val="accent1"/>
                </a:solidFill>
                <a:effectLst/>
                <a:ea typeface="Symbol" panose="05050102010706020507" pitchFamily="18" charset="2"/>
                <a:cs typeface="Symbol" panose="05050102010706020507" pitchFamily="18" charset="2"/>
              </a:rPr>
              <a:t>Solaris 2, IRIX, HP-UX and Tru64 UNIX support this</a:t>
            </a:r>
            <a:r>
              <a:rPr lang="en-US" sz="2400" b="1" spc="-10" dirty="0">
                <a:solidFill>
                  <a:schemeClr val="accent1"/>
                </a:solidFill>
                <a:effectLst/>
                <a:ea typeface="Symbol" panose="05050102010706020507" pitchFamily="18" charset="2"/>
                <a:cs typeface="Symbol" panose="05050102010706020507" pitchFamily="18" charset="2"/>
              </a:rPr>
              <a:t> </a:t>
            </a:r>
            <a:r>
              <a:rPr lang="en-US" sz="2400" b="1" dirty="0">
                <a:solidFill>
                  <a:schemeClr val="accent1"/>
                </a:solidFill>
                <a:effectLst/>
                <a:ea typeface="Symbol" panose="05050102010706020507" pitchFamily="18" charset="2"/>
                <a:cs typeface="Symbol" panose="05050102010706020507" pitchFamily="18" charset="2"/>
              </a:rPr>
              <a:t>model.</a:t>
            </a:r>
            <a:endParaRPr lang="en-IN" sz="2400" b="1" dirty="0">
              <a:solidFill>
                <a:schemeClr val="accent1"/>
              </a:solidFill>
              <a:effectLst/>
              <a:ea typeface="Symbol" panose="05050102010706020507" pitchFamily="18" charset="2"/>
              <a:cs typeface="Symbol" panose="05050102010706020507" pitchFamily="18" charset="2"/>
            </a:endParaRPr>
          </a:p>
          <a:p>
            <a:pPr marL="800100" marR="683260" lvl="1" indent="-342900" algn="just">
              <a:spcAft>
                <a:spcPts val="10"/>
              </a:spcAft>
              <a:buSzPts val="1100"/>
              <a:buFont typeface="Wingdings" panose="05000000000000000000" pitchFamily="2" charset="2"/>
              <a:buChar char="Ø"/>
              <a:tabLst>
                <a:tab pos="876300" algn="l"/>
              </a:tabLst>
            </a:pPr>
            <a:endParaRPr kumimoji="0" lang="en-IN"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849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924" y="1360250"/>
            <a:ext cx="11382375"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r>
              <a:rPr kumimoji="0" lang="en-US" sz="2400" b="1" u="sng" strike="noStrike" kern="1200" cap="none" spc="0" normalizeH="0" baseline="0" noProof="0" dirty="0">
                <a:ln>
                  <a:noFill/>
                </a:ln>
                <a:solidFill>
                  <a:schemeClr val="accent1"/>
                </a:solidFill>
                <a:effectLst/>
                <a:uLnTx/>
                <a:uFillTx/>
                <a:latin typeface="+mj-lt"/>
                <a:ea typeface="Arial" panose="020B0604020202020204" pitchFamily="34" charset="0"/>
                <a:cs typeface="+mn-cs"/>
              </a:rPr>
              <a:t>Identification of Core:(Windows Management Interface Command)</a:t>
            </a:r>
            <a:endParaRPr kumimoji="0" lang="en-IN" sz="2400" b="1" u="sng" strike="noStrike" kern="1200" cap="none" spc="0" normalizeH="0" baseline="0" noProof="0" dirty="0">
              <a:ln>
                <a:noFill/>
              </a:ln>
              <a:solidFill>
                <a:schemeClr val="accent1"/>
              </a:solidFill>
              <a:effectLst/>
              <a:uLnTx/>
              <a:uFillTx/>
              <a:latin typeface="+mj-lt"/>
              <a:ea typeface="Arial" panose="020B0604020202020204" pitchFamily="34"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C:\Users\Ajitha&gt;wmic</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wmic:root</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\cli&gt;CPU Get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NumberOfCores</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NumberOfCores</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4</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wmic:root</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\cli&gt;CPU Get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NumberOfCores,NumberOFLogicalProcessors</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NumberOfCores</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NumberOfLogicalProcessors</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4              8</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wmic:root</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\cli&gt;</a:t>
            </a: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108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924" y="1360250"/>
            <a:ext cx="11382375" cy="138499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Difference between Process and Thread</a:t>
            </a: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5"/>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rPr>
              <a:t> </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mn-cs"/>
            </a:endParaRPr>
          </a:p>
          <a:p>
            <a:pPr marR="683260" lvl="1" algn="just" defTabSz="914400" rtl="0" eaLnBrk="1" fontAlgn="auto" latinLnBrk="0" hangingPunct="1">
              <a:lnSpc>
                <a:spcPct val="100000"/>
              </a:lnSpc>
              <a:spcBef>
                <a:spcPts val="0"/>
              </a:spcBef>
              <a:spcAft>
                <a:spcPts val="10"/>
              </a:spcAft>
              <a:buClrTx/>
              <a:buSzPts val="1100"/>
              <a:tabLst>
                <a:tab pos="8763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7" name="Table 7">
            <a:extLst>
              <a:ext uri="{FF2B5EF4-FFF2-40B4-BE49-F238E27FC236}">
                <a16:creationId xmlns:a16="http://schemas.microsoft.com/office/drawing/2014/main" id="{24D62A1E-FB78-4684-AF59-62AF0D8EA36E}"/>
              </a:ext>
            </a:extLst>
          </p:cNvPr>
          <p:cNvGraphicFramePr>
            <a:graphicFrameLocks noGrp="1"/>
          </p:cNvGraphicFramePr>
          <p:nvPr>
            <p:extLst>
              <p:ext uri="{D42A27DB-BD31-4B8C-83A1-F6EECF244321}">
                <p14:modId xmlns:p14="http://schemas.microsoft.com/office/powerpoint/2010/main" val="3883863799"/>
              </p:ext>
            </p:extLst>
          </p:nvPr>
        </p:nvGraphicFramePr>
        <p:xfrm>
          <a:off x="1200150" y="2045775"/>
          <a:ext cx="9877425" cy="3831151"/>
        </p:xfrm>
        <a:graphic>
          <a:graphicData uri="http://schemas.openxmlformats.org/drawingml/2006/table">
            <a:tbl>
              <a:tblPr firstRow="1" bandRow="1">
                <a:tableStyleId>{5C22544A-7EE6-4342-B048-85BDC9FD1C3A}</a:tableStyleId>
              </a:tblPr>
              <a:tblGrid>
                <a:gridCol w="1557002">
                  <a:extLst>
                    <a:ext uri="{9D8B030D-6E8A-4147-A177-3AD203B41FA5}">
                      <a16:colId xmlns:a16="http://schemas.microsoft.com/office/drawing/2014/main" val="3018622550"/>
                    </a:ext>
                  </a:extLst>
                </a:gridCol>
                <a:gridCol w="4072813">
                  <a:extLst>
                    <a:ext uri="{9D8B030D-6E8A-4147-A177-3AD203B41FA5}">
                      <a16:colId xmlns:a16="http://schemas.microsoft.com/office/drawing/2014/main" val="575408685"/>
                    </a:ext>
                  </a:extLst>
                </a:gridCol>
                <a:gridCol w="4247610">
                  <a:extLst>
                    <a:ext uri="{9D8B030D-6E8A-4147-A177-3AD203B41FA5}">
                      <a16:colId xmlns:a16="http://schemas.microsoft.com/office/drawing/2014/main" val="2117594307"/>
                    </a:ext>
                  </a:extLst>
                </a:gridCol>
              </a:tblGrid>
              <a:tr h="640054">
                <a:tc>
                  <a:txBody>
                    <a:bodyPr/>
                    <a:lstStyle/>
                    <a:p>
                      <a:r>
                        <a:rPr lang="en-IN" dirty="0" err="1"/>
                        <a:t>Sl.No</a:t>
                      </a:r>
                      <a:endParaRPr lang="en-IN" dirty="0"/>
                    </a:p>
                  </a:txBody>
                  <a:tcPr/>
                </a:tc>
                <a:tc>
                  <a:txBody>
                    <a:bodyPr/>
                    <a:lstStyle/>
                    <a:p>
                      <a:r>
                        <a:rPr lang="en-IN" dirty="0"/>
                        <a:t>Process</a:t>
                      </a:r>
                    </a:p>
                  </a:txBody>
                  <a:tcPr/>
                </a:tc>
                <a:tc>
                  <a:txBody>
                    <a:bodyPr/>
                    <a:lstStyle/>
                    <a:p>
                      <a:r>
                        <a:rPr lang="en-IN" dirty="0"/>
                        <a:t>Thread</a:t>
                      </a:r>
                    </a:p>
                  </a:txBody>
                  <a:tcPr/>
                </a:tc>
                <a:extLst>
                  <a:ext uri="{0D108BD9-81ED-4DB2-BD59-A6C34878D82A}">
                    <a16:rowId xmlns:a16="http://schemas.microsoft.com/office/drawing/2014/main" val="3728726217"/>
                  </a:ext>
                </a:extLst>
              </a:tr>
              <a:tr h="695637">
                <a:tc>
                  <a:txBody>
                    <a:bodyPr/>
                    <a:lstStyle/>
                    <a:p>
                      <a:r>
                        <a:rPr lang="en-IN" dirty="0"/>
                        <a:t>1</a:t>
                      </a:r>
                    </a:p>
                  </a:txBody>
                  <a:tcPr/>
                </a:tc>
                <a:tc>
                  <a:txBody>
                    <a:bodyPr/>
                    <a:lstStyle/>
                    <a:p>
                      <a:r>
                        <a:rPr lang="en-US" sz="1800" b="0" i="0" kern="1200" dirty="0">
                          <a:solidFill>
                            <a:schemeClr val="dk1"/>
                          </a:solidFill>
                          <a:effectLst/>
                          <a:latin typeface="+mn-lt"/>
                          <a:ea typeface="+mn-ea"/>
                          <a:cs typeface="+mn-cs"/>
                        </a:rPr>
                        <a:t>Process means any program is in execution.</a:t>
                      </a:r>
                      <a:endParaRPr lang="en-IN" dirty="0"/>
                    </a:p>
                  </a:txBody>
                  <a:tcPr/>
                </a:tc>
                <a:tc>
                  <a:txBody>
                    <a:bodyPr/>
                    <a:lstStyle/>
                    <a:p>
                      <a:r>
                        <a:rPr lang="en-US" sz="1800" b="0" i="0" kern="1200" dirty="0">
                          <a:solidFill>
                            <a:schemeClr val="dk1"/>
                          </a:solidFill>
                          <a:effectLst/>
                          <a:latin typeface="+mn-lt"/>
                          <a:ea typeface="+mn-ea"/>
                          <a:cs typeface="+mn-cs"/>
                        </a:rPr>
                        <a:t>Thread means segment of a process.</a:t>
                      </a:r>
                      <a:endParaRPr lang="en-IN" dirty="0"/>
                    </a:p>
                  </a:txBody>
                  <a:tcPr/>
                </a:tc>
                <a:extLst>
                  <a:ext uri="{0D108BD9-81ED-4DB2-BD59-A6C34878D82A}">
                    <a16:rowId xmlns:a16="http://schemas.microsoft.com/office/drawing/2014/main" val="682604109"/>
                  </a:ext>
                </a:extLst>
              </a:tr>
              <a:tr h="403028">
                <a:tc>
                  <a:txBody>
                    <a:bodyPr/>
                    <a:lstStyle/>
                    <a:p>
                      <a:r>
                        <a:rPr lang="en-IN" dirty="0"/>
                        <a:t>2</a:t>
                      </a:r>
                    </a:p>
                  </a:txBody>
                  <a:tcPr/>
                </a:tc>
                <a:tc>
                  <a:txBody>
                    <a:bodyPr/>
                    <a:lstStyle/>
                    <a:p>
                      <a:r>
                        <a:rPr lang="en-US" sz="1800" b="0" i="0" kern="1200" dirty="0">
                          <a:solidFill>
                            <a:schemeClr val="dk1"/>
                          </a:solidFill>
                          <a:effectLst/>
                          <a:latin typeface="+mn-lt"/>
                          <a:ea typeface="+mn-ea"/>
                          <a:cs typeface="+mn-cs"/>
                        </a:rPr>
                        <a:t>It takes more time for creation.</a:t>
                      </a:r>
                      <a:endParaRPr lang="en-IN" dirty="0"/>
                    </a:p>
                  </a:txBody>
                  <a:tcPr/>
                </a:tc>
                <a:tc>
                  <a:txBody>
                    <a:bodyPr/>
                    <a:lstStyle/>
                    <a:p>
                      <a:r>
                        <a:rPr lang="en-US" sz="1800" b="0" i="0" kern="1200" dirty="0">
                          <a:solidFill>
                            <a:schemeClr val="dk1"/>
                          </a:solidFill>
                          <a:effectLst/>
                          <a:latin typeface="+mn-lt"/>
                          <a:ea typeface="+mn-ea"/>
                          <a:cs typeface="+mn-cs"/>
                        </a:rPr>
                        <a:t>It takes less time for creation.</a:t>
                      </a:r>
                      <a:endParaRPr lang="en-IN" dirty="0"/>
                    </a:p>
                  </a:txBody>
                  <a:tcPr/>
                </a:tc>
                <a:extLst>
                  <a:ext uri="{0D108BD9-81ED-4DB2-BD59-A6C34878D82A}">
                    <a16:rowId xmlns:a16="http://schemas.microsoft.com/office/drawing/2014/main" val="536749169"/>
                  </a:ext>
                </a:extLst>
              </a:tr>
              <a:tr h="403028">
                <a:tc>
                  <a:txBody>
                    <a:bodyPr/>
                    <a:lstStyle/>
                    <a:p>
                      <a:r>
                        <a:rPr lang="en-IN" dirty="0"/>
                        <a:t>3</a:t>
                      </a:r>
                    </a:p>
                  </a:txBody>
                  <a:tcPr/>
                </a:tc>
                <a:tc>
                  <a:txBody>
                    <a:bodyPr/>
                    <a:lstStyle/>
                    <a:p>
                      <a:r>
                        <a:rPr lang="en-US" sz="1800" b="0" i="0" kern="1200" dirty="0">
                          <a:solidFill>
                            <a:schemeClr val="dk1"/>
                          </a:solidFill>
                          <a:effectLst/>
                          <a:latin typeface="+mn-lt"/>
                          <a:ea typeface="+mn-ea"/>
                          <a:cs typeface="+mn-cs"/>
                        </a:rPr>
                        <a:t>Process is called heavy weight process.</a:t>
                      </a:r>
                      <a:endParaRPr lang="en-IN" dirty="0"/>
                    </a:p>
                  </a:txBody>
                  <a:tcPr/>
                </a:tc>
                <a:tc>
                  <a:txBody>
                    <a:bodyPr/>
                    <a:lstStyle/>
                    <a:p>
                      <a:r>
                        <a:rPr lang="en-US" sz="1800" b="0" i="0" kern="1200" dirty="0">
                          <a:solidFill>
                            <a:schemeClr val="dk1"/>
                          </a:solidFill>
                          <a:effectLst/>
                          <a:latin typeface="+mn-lt"/>
                          <a:ea typeface="+mn-ea"/>
                          <a:cs typeface="+mn-cs"/>
                        </a:rPr>
                        <a:t>Thread is called light weight process.</a:t>
                      </a:r>
                      <a:endParaRPr lang="en-IN" dirty="0"/>
                    </a:p>
                  </a:txBody>
                  <a:tcPr/>
                </a:tc>
                <a:extLst>
                  <a:ext uri="{0D108BD9-81ED-4DB2-BD59-A6C34878D82A}">
                    <a16:rowId xmlns:a16="http://schemas.microsoft.com/office/drawing/2014/main" val="3301035289"/>
                  </a:ext>
                </a:extLst>
              </a:tr>
              <a:tr h="695637">
                <a:tc>
                  <a:txBody>
                    <a:bodyPr/>
                    <a:lstStyle/>
                    <a:p>
                      <a:r>
                        <a:rPr lang="en-IN" dirty="0"/>
                        <a:t>4</a:t>
                      </a:r>
                    </a:p>
                  </a:txBody>
                  <a:tcPr/>
                </a:tc>
                <a:tc>
                  <a:txBody>
                    <a:bodyPr/>
                    <a:lstStyle/>
                    <a:p>
                      <a:r>
                        <a:rPr lang="en-IN" dirty="0"/>
                        <a:t>Process switching needs interaction with operating system</a:t>
                      </a:r>
                    </a:p>
                  </a:txBody>
                  <a:tcPr/>
                </a:tc>
                <a:tc>
                  <a:txBody>
                    <a:bodyPr/>
                    <a:lstStyle/>
                    <a:p>
                      <a:r>
                        <a:rPr lang="en-IN" dirty="0"/>
                        <a:t>Thread switching does not need to interact with operating system</a:t>
                      </a:r>
                    </a:p>
                  </a:txBody>
                  <a:tcPr/>
                </a:tc>
                <a:extLst>
                  <a:ext uri="{0D108BD9-81ED-4DB2-BD59-A6C34878D82A}">
                    <a16:rowId xmlns:a16="http://schemas.microsoft.com/office/drawing/2014/main" val="2990836870"/>
                  </a:ext>
                </a:extLst>
              </a:tr>
              <a:tr h="993767">
                <a:tc>
                  <a:txBody>
                    <a:bodyPr/>
                    <a:lstStyle/>
                    <a:p>
                      <a:r>
                        <a:rPr lang="en-IN" dirty="0"/>
                        <a:t>5</a:t>
                      </a:r>
                    </a:p>
                  </a:txBody>
                  <a:tcPr/>
                </a:tc>
                <a:tc>
                  <a:txBody>
                    <a:bodyPr/>
                    <a:lstStyle/>
                    <a:p>
                      <a:r>
                        <a:rPr lang="en-IN" dirty="0"/>
                        <a:t>In multiple processing environments each process executes the same code but has its own memory and file resources</a:t>
                      </a:r>
                    </a:p>
                  </a:txBody>
                  <a:tcPr/>
                </a:tc>
                <a:tc>
                  <a:txBody>
                    <a:bodyPr/>
                    <a:lstStyle/>
                    <a:p>
                      <a:r>
                        <a:rPr lang="en-IN" dirty="0"/>
                        <a:t>All threads can share same set of open files, Child processes</a:t>
                      </a:r>
                    </a:p>
                  </a:txBody>
                  <a:tcPr/>
                </a:tc>
                <a:extLst>
                  <a:ext uri="{0D108BD9-81ED-4DB2-BD59-A6C34878D82A}">
                    <a16:rowId xmlns:a16="http://schemas.microsoft.com/office/drawing/2014/main" val="2955139193"/>
                  </a:ext>
                </a:extLst>
              </a:tr>
            </a:tbl>
          </a:graphicData>
        </a:graphic>
      </p:graphicFrame>
    </p:spTree>
    <p:extLst>
      <p:ext uri="{BB962C8B-B14F-4D97-AF65-F5344CB8AC3E}">
        <p14:creationId xmlns:p14="http://schemas.microsoft.com/office/powerpoint/2010/main" val="3813954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5403" y="1490008"/>
            <a:ext cx="10575046" cy="433965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Device Management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800100" lvl="1" indent="-342900" algn="just">
              <a:buFont typeface="Wingdings" panose="05000000000000000000" pitchFamily="2" charset="2"/>
              <a:buChar char="Ø"/>
            </a:pPr>
            <a:r>
              <a:rPr lang="en-US" sz="2400" b="0" i="0" dirty="0">
                <a:effectLst/>
              </a:rPr>
              <a:t>Device management</a:t>
            </a:r>
            <a:r>
              <a:rPr lang="en-US" sz="2400" dirty="0">
                <a:solidFill>
                  <a:prstClr val="black"/>
                </a:solidFill>
              </a:rPr>
              <a:t> of operating system manages hardware devices via their respective drivers</a:t>
            </a:r>
          </a:p>
          <a:p>
            <a:pPr marL="800100" lvl="1" indent="-342900" algn="just">
              <a:buFont typeface="Wingdings" panose="05000000000000000000" pitchFamily="2" charset="2"/>
              <a:buChar char="Ø"/>
            </a:pPr>
            <a:r>
              <a:rPr lang="en-US" sz="2400" dirty="0"/>
              <a:t>It deals with </a:t>
            </a:r>
            <a:r>
              <a:rPr lang="en-US" sz="2400" b="0" i="0" dirty="0">
                <a:effectLst/>
              </a:rPr>
              <a:t>the management of the I/O devices such as a keyboard, magnetic tape, disk, printer, microphone, USB ports, scanner, camcorder etc.as well as the supporting units like control channels.</a:t>
            </a:r>
          </a:p>
          <a:p>
            <a:pPr marL="800100" lvl="1" indent="-342900" algn="just">
              <a:buFont typeface="Wingdings" panose="05000000000000000000" pitchFamily="2" charset="2"/>
              <a:buChar char="Ø"/>
            </a:pPr>
            <a:r>
              <a:rPr lang="en-US" sz="2400" b="0" i="0" dirty="0">
                <a:effectLst/>
              </a:rPr>
              <a:t>The basics of I/O devices can fall into 3 categories:</a:t>
            </a:r>
            <a:endParaRPr lang="en-US" sz="2400" dirty="0">
              <a:solidFill>
                <a:prstClr val="black"/>
              </a:solidFill>
            </a:endParaRPr>
          </a:p>
          <a:p>
            <a:pPr marL="1657350" lvl="3" indent="-285750" algn="just">
              <a:buFont typeface="Wingdings" panose="05000000000000000000" pitchFamily="2" charset="2"/>
              <a:buChar char="Ø"/>
            </a:pPr>
            <a:r>
              <a:rPr lang="en-US" b="1" i="0" dirty="0">
                <a:solidFill>
                  <a:srgbClr val="333333"/>
                </a:solidFill>
                <a:effectLst/>
              </a:rPr>
              <a:t>Block device:</a:t>
            </a:r>
            <a:r>
              <a:rPr lang="en-US" b="0" i="0" dirty="0">
                <a:effectLst/>
              </a:rPr>
              <a:t> </a:t>
            </a:r>
            <a:r>
              <a:rPr lang="en-US" b="0" i="0" dirty="0">
                <a:solidFill>
                  <a:srgbClr val="333333"/>
                </a:solidFill>
                <a:effectLst/>
              </a:rPr>
              <a:t>it stores information in fixed-size block. example, disks.</a:t>
            </a:r>
            <a:endParaRPr lang="en-US" b="0" i="0" dirty="0">
              <a:effectLst/>
            </a:endParaRPr>
          </a:p>
          <a:p>
            <a:pPr marL="1657350" lvl="3" indent="-285750" algn="just">
              <a:buFont typeface="Wingdings" panose="05000000000000000000" pitchFamily="2" charset="2"/>
              <a:buChar char="Ø"/>
            </a:pPr>
            <a:r>
              <a:rPr lang="en-US" b="1" i="0" dirty="0">
                <a:solidFill>
                  <a:srgbClr val="333333"/>
                </a:solidFill>
                <a:effectLst/>
              </a:rPr>
              <a:t>Character device:</a:t>
            </a:r>
            <a:r>
              <a:rPr lang="en-US" b="0" i="0" dirty="0">
                <a:solidFill>
                  <a:srgbClr val="999999"/>
                </a:solidFill>
                <a:effectLst/>
              </a:rPr>
              <a:t> </a:t>
            </a:r>
            <a:r>
              <a:rPr lang="en-US" b="0" i="0" dirty="0">
                <a:solidFill>
                  <a:srgbClr val="333333"/>
                </a:solidFill>
                <a:effectLst/>
              </a:rPr>
              <a:t>it delivers or accepts a stream of characters.  example printers, keyboards </a:t>
            </a:r>
          </a:p>
          <a:p>
            <a:pPr marL="1657350" lvl="3" indent="-285750" algn="just">
              <a:buFont typeface="Wingdings" panose="05000000000000000000" pitchFamily="2" charset="2"/>
              <a:buChar char="Ø"/>
            </a:pPr>
            <a:r>
              <a:rPr lang="en-US" b="1" i="0" dirty="0">
                <a:solidFill>
                  <a:srgbClr val="333333"/>
                </a:solidFill>
                <a:effectLst/>
              </a:rPr>
              <a:t>Network device:</a:t>
            </a:r>
            <a:r>
              <a:rPr lang="en-US" b="0" i="0" dirty="0">
                <a:effectLst/>
              </a:rPr>
              <a:t> </a:t>
            </a:r>
            <a:r>
              <a:rPr lang="en-US" b="0" i="0" dirty="0">
                <a:solidFill>
                  <a:srgbClr val="333333"/>
                </a:solidFill>
                <a:effectLst/>
              </a:rPr>
              <a:t>For transmitting data packets.</a:t>
            </a:r>
            <a:endParaRPr lang="en-US" b="0" i="0" dirty="0">
              <a:effectLst/>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173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5403" y="1490008"/>
            <a:ext cx="10575046" cy="452431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Activities of Device Management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800100" lvl="1" indent="-342900" algn="just">
              <a:buFont typeface="Wingdings" panose="05000000000000000000" pitchFamily="2" charset="2"/>
              <a:buChar char="Ø"/>
            </a:pPr>
            <a:r>
              <a:rPr lang="en-US" sz="2400" dirty="0">
                <a:solidFill>
                  <a:prstClr val="black"/>
                </a:solidFill>
                <a:latin typeface="Calibri" panose="020F0502020204030204"/>
              </a:rPr>
              <a:t>It keeps track of all the devices. The program responsible for keeping track of all the devices is known as I/O controller.</a:t>
            </a:r>
            <a:endParaRPr lang="en-IN" sz="2400" dirty="0">
              <a:solidFill>
                <a:prstClr val="black"/>
              </a:solidFill>
              <a:latin typeface="Calibri" panose="020F0502020204030204"/>
            </a:endParaRPr>
          </a:p>
          <a:p>
            <a:pPr marL="800100" lvl="1" indent="-342900" algn="just">
              <a:buFont typeface="Wingdings" panose="05000000000000000000" pitchFamily="2" charset="2"/>
              <a:buChar char="Ø"/>
            </a:pPr>
            <a:r>
              <a:rPr lang="en-US" sz="2400" dirty="0">
                <a:solidFill>
                  <a:prstClr val="black"/>
                </a:solidFill>
                <a:latin typeface="Calibri" panose="020F0502020204030204"/>
              </a:rPr>
              <a:t>It provides a uniform interface to access devices with different physical characteristics.</a:t>
            </a:r>
            <a:endParaRPr lang="en-IN" sz="2400" dirty="0">
              <a:solidFill>
                <a:prstClr val="black"/>
              </a:solidFill>
              <a:latin typeface="Calibri" panose="020F0502020204030204"/>
            </a:endParaRPr>
          </a:p>
          <a:p>
            <a:pPr marL="800100" lvl="1" indent="-342900" algn="just">
              <a:buFont typeface="Wingdings" panose="05000000000000000000" pitchFamily="2" charset="2"/>
              <a:buChar char="Ø"/>
            </a:pPr>
            <a:r>
              <a:rPr lang="en-US" sz="2400" dirty="0">
                <a:solidFill>
                  <a:prstClr val="black"/>
                </a:solidFill>
                <a:latin typeface="Calibri" panose="020F0502020204030204"/>
              </a:rPr>
              <a:t>It allocates the devices in an efficient manner.</a:t>
            </a:r>
            <a:endParaRPr lang="en-IN" sz="2400" dirty="0">
              <a:solidFill>
                <a:prstClr val="black"/>
              </a:solidFill>
              <a:latin typeface="Calibri" panose="020F0502020204030204"/>
            </a:endParaRPr>
          </a:p>
          <a:p>
            <a:pPr marL="800100" lvl="1" indent="-342900" algn="just">
              <a:buFont typeface="Wingdings" panose="05000000000000000000" pitchFamily="2" charset="2"/>
              <a:buChar char="Ø"/>
            </a:pPr>
            <a:r>
              <a:rPr lang="en-US" sz="2400" dirty="0">
                <a:solidFill>
                  <a:prstClr val="black"/>
                </a:solidFill>
                <a:latin typeface="Calibri" panose="020F0502020204030204"/>
              </a:rPr>
              <a:t>It deallocates the devices after usage.</a:t>
            </a:r>
            <a:endParaRPr lang="en-IN" sz="2400" dirty="0">
              <a:solidFill>
                <a:prstClr val="black"/>
              </a:solidFill>
              <a:latin typeface="Calibri" panose="020F0502020204030204"/>
            </a:endParaRPr>
          </a:p>
          <a:p>
            <a:pPr marL="800100" lvl="1" indent="-342900" algn="just">
              <a:buFont typeface="Wingdings" panose="05000000000000000000" pitchFamily="2" charset="2"/>
              <a:buChar char="Ø"/>
            </a:pPr>
            <a:r>
              <a:rPr lang="en-US" sz="2400" dirty="0">
                <a:solidFill>
                  <a:prstClr val="black"/>
                </a:solidFill>
                <a:latin typeface="Calibri" panose="020F0502020204030204"/>
              </a:rPr>
              <a:t>It decides which process gets the device and how much time it should be used.</a:t>
            </a:r>
            <a:endParaRPr lang="en-IN" sz="2400" dirty="0">
              <a:solidFill>
                <a:prstClr val="black"/>
              </a:solidFill>
              <a:latin typeface="Calibri" panose="020F0502020204030204"/>
            </a:endParaRPr>
          </a:p>
          <a:p>
            <a:pPr marL="800100" lvl="1" indent="-342900" algn="just">
              <a:buFont typeface="Wingdings" panose="05000000000000000000" pitchFamily="2" charset="2"/>
              <a:buChar char="Ø"/>
            </a:pPr>
            <a:r>
              <a:rPr lang="en-US" sz="2400" dirty="0">
                <a:solidFill>
                  <a:prstClr val="black"/>
                </a:solidFill>
                <a:latin typeface="Calibri" panose="020F0502020204030204"/>
              </a:rPr>
              <a:t>It optimizes the performance of each individual device.</a:t>
            </a:r>
            <a:endParaRPr lang="en-IN" sz="2400" dirty="0">
              <a:solidFill>
                <a:prstClr val="black"/>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6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5403" y="1490008"/>
            <a:ext cx="10575046" cy="23083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rPr>
              <a:t>Approaches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Direct I/O</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dirty="0">
                <a:solidFill>
                  <a:prstClr val="black"/>
                </a:solidFill>
                <a:latin typeface="Calibri" panose="020F0502020204030204"/>
              </a:rPr>
              <a:t>Memory Mapped I/O</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Direct Memory Access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996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4181" y="1350725"/>
            <a:ext cx="5906594" cy="4154984"/>
          </a:xfrm>
          <a:prstGeom prst="rect">
            <a:avLst/>
          </a:prstGeom>
          <a:noFill/>
        </p:spPr>
        <p:txBody>
          <a:bodyPr wrap="square" rtlCol="0">
            <a:spAutoFit/>
          </a:bodyPr>
          <a:lstStyle/>
          <a:p>
            <a:pPr algn="just"/>
            <a:r>
              <a:rPr lang="en-US" sz="2400" b="1" u="sng" dirty="0">
                <a:solidFill>
                  <a:srgbClr val="4472C4"/>
                </a:solidFill>
                <a:latin typeface="Calibri" panose="020F0502020204030204"/>
              </a:rPr>
              <a:t>Direct  I/O</a:t>
            </a:r>
          </a:p>
          <a:p>
            <a:pPr algn="just"/>
            <a:endParaRPr lang="en-IN" sz="2400" b="1" u="sng" dirty="0">
              <a:solidFill>
                <a:srgbClr val="4472C4"/>
              </a:solidFill>
              <a:latin typeface="Calibri" panose="020F0502020204030204"/>
            </a:endParaRPr>
          </a:p>
          <a:p>
            <a:pPr marL="342900" lvl="0" indent="-342900" algn="just">
              <a:buFont typeface="Wingdings" panose="05000000000000000000" pitchFamily="2" charset="2"/>
              <a:buChar char="Ø"/>
            </a:pPr>
            <a:r>
              <a:rPr lang="en-US" sz="2400" dirty="0"/>
              <a:t>CPU software explicitly transfer data to and from the controller’s data registers.</a:t>
            </a:r>
          </a:p>
          <a:p>
            <a:pPr marL="342900" lvl="0" indent="-342900" algn="just">
              <a:buFont typeface="Wingdings" panose="05000000000000000000" pitchFamily="2" charset="2"/>
              <a:buChar char="Ø"/>
            </a:pPr>
            <a:r>
              <a:rPr lang="en-US" sz="2400" dirty="0"/>
              <a:t>Separate Control signal for Memory and I/O Devices</a:t>
            </a:r>
          </a:p>
          <a:p>
            <a:pPr marL="342900" lvl="0" indent="-342900" algn="just">
              <a:buFont typeface="Wingdings" panose="05000000000000000000" pitchFamily="2" charset="2"/>
              <a:buChar char="Ø"/>
            </a:pPr>
            <a:r>
              <a:rPr lang="en-US" sz="2400" dirty="0"/>
              <a:t>Common Address and Data Bus for I/O Devices and Memory</a:t>
            </a:r>
          </a:p>
          <a:p>
            <a:pPr lvl="0" algn="just"/>
            <a:endParaRPr lang="en-US" sz="2400" dirty="0"/>
          </a:p>
          <a:p>
            <a:pPr lvl="0" algn="just"/>
            <a:endParaRPr lang="en-US" sz="2400" dirty="0"/>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1">
            <a:extLst>
              <a:ext uri="{FF2B5EF4-FFF2-40B4-BE49-F238E27FC236}">
                <a16:creationId xmlns:a16="http://schemas.microsoft.com/office/drawing/2014/main" id="{C9BE341E-B954-42A7-AB76-90020F89D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25" y="2238375"/>
            <a:ext cx="5491162" cy="380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396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5181" y="1350725"/>
            <a:ext cx="4039694" cy="600164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b="1" u="sng" dirty="0">
                <a:solidFill>
                  <a:srgbClr val="4472C4"/>
                </a:solidFill>
                <a:latin typeface="Calibri" panose="020F0502020204030204"/>
              </a:rPr>
              <a:t>MEMORY MAPPED I/O</a:t>
            </a:r>
            <a:endPar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342900" indent="-342900" algn="just">
              <a:buFont typeface="Wingdings" panose="05000000000000000000" pitchFamily="2" charset="2"/>
              <a:buChar char="Ø"/>
            </a:pPr>
            <a:r>
              <a:rPr lang="en-US" sz="2400" dirty="0"/>
              <a:t>Device addressing simplifies the interface (device seen as a range of memory locations)</a:t>
            </a:r>
          </a:p>
          <a:p>
            <a:pPr marL="342900" lvl="0" indent="-342900" algn="just">
              <a:buFont typeface="Wingdings" panose="05000000000000000000" pitchFamily="2" charset="2"/>
              <a:buChar char="Ø"/>
            </a:pPr>
            <a:r>
              <a:rPr lang="en-US" sz="2400" dirty="0"/>
              <a:t>Common Control signal for Memory and I/O Devices</a:t>
            </a:r>
          </a:p>
          <a:p>
            <a:pPr marL="342900" lvl="0" indent="-342900" algn="just">
              <a:buFont typeface="Wingdings" panose="05000000000000000000" pitchFamily="2" charset="2"/>
              <a:buChar char="Ø"/>
            </a:pPr>
            <a:r>
              <a:rPr lang="en-US" sz="2400" dirty="0"/>
              <a:t>Common Address and Data Bus for I/O Devices and Memory</a:t>
            </a:r>
          </a:p>
          <a:p>
            <a:pPr lvl="0" algn="just"/>
            <a:endParaRPr lang="en-US" sz="2400" dirty="0"/>
          </a:p>
          <a:p>
            <a:pPr lvl="0" algn="just"/>
            <a:endParaRPr lang="en-US" sz="2400" dirty="0"/>
          </a:p>
          <a:p>
            <a:pPr lvl="0" algn="just"/>
            <a:endParaRPr lang="en-US" sz="2400" dirty="0"/>
          </a:p>
          <a:p>
            <a:pPr lvl="0" algn="just"/>
            <a:endParaRPr lang="en-US" sz="2400" dirty="0"/>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FFEFD621-3FC2-4020-947E-2598226A17B1}"/>
              </a:ext>
            </a:extLst>
          </p:cNvPr>
          <p:cNvPicPr>
            <a:picLocks noChangeAspect="1"/>
          </p:cNvPicPr>
          <p:nvPr/>
        </p:nvPicPr>
        <p:blipFill>
          <a:blip r:embed="rId2"/>
          <a:stretch>
            <a:fillRect/>
          </a:stretch>
        </p:blipFill>
        <p:spPr>
          <a:xfrm>
            <a:off x="4924425" y="2886075"/>
            <a:ext cx="6457950" cy="3157537"/>
          </a:xfrm>
          <a:prstGeom prst="rect">
            <a:avLst/>
          </a:prstGeom>
        </p:spPr>
      </p:pic>
    </p:spTree>
    <p:extLst>
      <p:ext uri="{BB962C8B-B14F-4D97-AF65-F5344CB8AC3E}">
        <p14:creationId xmlns:p14="http://schemas.microsoft.com/office/powerpoint/2010/main" val="2149600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5181" y="1350725"/>
            <a:ext cx="10575046"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I/O System Organization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F33B176-3C2E-4F6E-BC6A-FDFFEC152DF9}"/>
              </a:ext>
            </a:extLst>
          </p:cNvPr>
          <p:cNvPicPr>
            <a:picLocks noChangeAspect="1"/>
          </p:cNvPicPr>
          <p:nvPr/>
        </p:nvPicPr>
        <p:blipFill>
          <a:blip r:embed="rId2"/>
          <a:stretch>
            <a:fillRect/>
          </a:stretch>
        </p:blipFill>
        <p:spPr>
          <a:xfrm>
            <a:off x="2501760" y="2137617"/>
            <a:ext cx="7480440" cy="4011516"/>
          </a:xfrm>
          <a:prstGeom prst="rect">
            <a:avLst/>
          </a:prstGeom>
        </p:spPr>
      </p:pic>
    </p:spTree>
    <p:extLst>
      <p:ext uri="{BB962C8B-B14F-4D97-AF65-F5344CB8AC3E}">
        <p14:creationId xmlns:p14="http://schemas.microsoft.com/office/powerpoint/2010/main" val="145007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5608CE-47A8-4D52-86DE-E70FB4C91E3F}"/>
              </a:ext>
            </a:extLst>
          </p:cNvPr>
          <p:cNvPicPr>
            <a:picLocks noChangeAspect="1"/>
          </p:cNvPicPr>
          <p:nvPr/>
        </p:nvPicPr>
        <p:blipFill>
          <a:blip r:embed="rId2"/>
          <a:stretch>
            <a:fillRect/>
          </a:stretch>
        </p:blipFill>
        <p:spPr>
          <a:xfrm>
            <a:off x="9038940" y="50800"/>
            <a:ext cx="1386776" cy="1400175"/>
          </a:xfrm>
          <a:prstGeom prst="rect">
            <a:avLst/>
          </a:prstGeom>
        </p:spPr>
      </p:pic>
      <p:sp>
        <p:nvSpPr>
          <p:cNvPr id="4" name="TextBox 3">
            <a:extLst>
              <a:ext uri="{FF2B5EF4-FFF2-40B4-BE49-F238E27FC236}">
                <a16:creationId xmlns:a16="http://schemas.microsoft.com/office/drawing/2014/main" id="{D8AF06F4-4F50-4E50-B1ED-349443FBF94F}"/>
              </a:ext>
            </a:extLst>
          </p:cNvPr>
          <p:cNvSpPr txBox="1"/>
          <p:nvPr/>
        </p:nvSpPr>
        <p:spPr>
          <a:xfrm>
            <a:off x="612559" y="1651247"/>
            <a:ext cx="10289220" cy="4278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sng" strike="noStrike" kern="1200" cap="none" spc="0" normalizeH="0" baseline="0" noProof="0" dirty="0">
                <a:ln>
                  <a:noFill/>
                </a:ln>
                <a:solidFill>
                  <a:schemeClr val="accent1"/>
                </a:solidFill>
                <a:effectLst/>
                <a:uLnTx/>
                <a:uFillTx/>
                <a:latin typeface="Calibri" panose="020F0502020204030204"/>
                <a:ea typeface="+mn-ea"/>
                <a:cs typeface="+mn-cs"/>
              </a:rPr>
              <a:t>Course Outcome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buFontTx/>
              <a:buAutoNum type="arabicPeriod"/>
            </a:pPr>
            <a:r>
              <a:rPr lang="en-IN" dirty="0">
                <a:solidFill>
                  <a:prstClr val="black"/>
                </a:solidFill>
                <a:latin typeface="Calibri" panose="020F0502020204030204"/>
              </a:rPr>
              <a:t>Comprehend knowledge about </a:t>
            </a:r>
            <a:r>
              <a:rPr lang="en-IN" b="1" dirty="0">
                <a:solidFill>
                  <a:schemeClr val="accent1"/>
                </a:solidFill>
                <a:latin typeface="Calibri" panose="020F0502020204030204"/>
              </a:rPr>
              <a:t>Operating system components and  services</a:t>
            </a:r>
            <a:r>
              <a:rPr lang="en-IN" dirty="0">
                <a:solidFill>
                  <a:prstClr val="black"/>
                </a:solidFill>
                <a:latin typeface="Calibri" panose="020F0502020204030204"/>
              </a:rPr>
              <a:t>.</a:t>
            </a:r>
          </a:p>
          <a:p>
            <a:pPr marL="342900" indent="-342900">
              <a:buFontTx/>
              <a:buAutoNum type="arabicPeriod"/>
            </a:pPr>
            <a:r>
              <a:rPr lang="en-IN" dirty="0">
                <a:solidFill>
                  <a:prstClr val="black"/>
                </a:solidFill>
                <a:latin typeface="Calibri" panose="020F0502020204030204"/>
              </a:rPr>
              <a:t>Apply knowledge of </a:t>
            </a:r>
            <a:r>
              <a:rPr lang="en-IN" b="1" dirty="0">
                <a:solidFill>
                  <a:schemeClr val="accent1"/>
                </a:solidFill>
                <a:latin typeface="Calibri" panose="020F0502020204030204"/>
              </a:rPr>
              <a:t>process scheduling algorithms </a:t>
            </a:r>
            <a:r>
              <a:rPr lang="en-IN" dirty="0">
                <a:solidFill>
                  <a:prstClr val="black"/>
                </a:solidFill>
                <a:latin typeface="Calibri" panose="020F0502020204030204"/>
              </a:rPr>
              <a:t>for a given context</a:t>
            </a:r>
          </a:p>
          <a:p>
            <a:pPr marL="342900" indent="-342900">
              <a:buFontTx/>
              <a:buAutoNum type="arabicPeriod"/>
            </a:pPr>
            <a:r>
              <a:rPr lang="en-IN" dirty="0" err="1">
                <a:solidFill>
                  <a:prstClr val="black"/>
                </a:solidFill>
                <a:latin typeface="Calibri" panose="020F0502020204030204"/>
              </a:rPr>
              <a:t>Analyze</a:t>
            </a:r>
            <a:r>
              <a:rPr lang="en-IN" dirty="0">
                <a:solidFill>
                  <a:prstClr val="black"/>
                </a:solidFill>
                <a:latin typeface="Calibri" panose="020F0502020204030204"/>
              </a:rPr>
              <a:t> </a:t>
            </a:r>
            <a:r>
              <a:rPr lang="en-IN" b="1" dirty="0">
                <a:solidFill>
                  <a:schemeClr val="accent1"/>
                </a:solidFill>
                <a:latin typeface="Calibri" panose="020F0502020204030204"/>
              </a:rPr>
              <a:t>process synchronization and deadlock Conditions</a:t>
            </a:r>
          </a:p>
          <a:p>
            <a:pPr marL="342900" indent="-342900">
              <a:buFontTx/>
              <a:buAutoNum type="arabicPeriod"/>
            </a:pPr>
            <a:r>
              <a:rPr lang="en-IN" dirty="0">
                <a:solidFill>
                  <a:prstClr val="black"/>
                </a:solidFill>
                <a:latin typeface="Calibri" panose="020F0502020204030204"/>
              </a:rPr>
              <a:t>Construct the process of </a:t>
            </a:r>
            <a:r>
              <a:rPr lang="en-IN" b="1" dirty="0">
                <a:solidFill>
                  <a:schemeClr val="accent1"/>
                </a:solidFill>
                <a:latin typeface="Calibri" panose="020F0502020204030204"/>
              </a:rPr>
              <a:t>Mapping logical address to physical address</a:t>
            </a:r>
          </a:p>
          <a:p>
            <a:pPr marL="342900" indent="-342900">
              <a:buFontTx/>
              <a:buAutoNum type="arabicPeriod"/>
            </a:pPr>
            <a:r>
              <a:rPr lang="en-IN" dirty="0">
                <a:solidFill>
                  <a:prstClr val="black"/>
                </a:solidFill>
                <a:latin typeface="Calibri" panose="020F0502020204030204"/>
              </a:rPr>
              <a:t>Design appropriate strategies for </a:t>
            </a:r>
            <a:r>
              <a:rPr lang="en-IN" b="1" dirty="0">
                <a:solidFill>
                  <a:schemeClr val="accent1"/>
                </a:solidFill>
                <a:latin typeface="Calibri" panose="020F0502020204030204"/>
              </a:rPr>
              <a:t>Paging and Segmentation</a:t>
            </a:r>
          </a:p>
          <a:p>
            <a:pPr marL="342900" indent="-342900">
              <a:buFontTx/>
              <a:buAutoNum type="arabicPeriod"/>
            </a:pPr>
            <a:r>
              <a:rPr lang="en-IN" dirty="0">
                <a:solidFill>
                  <a:prstClr val="black"/>
                </a:solidFill>
                <a:latin typeface="Calibri" panose="020F0502020204030204"/>
              </a:rPr>
              <a:t>Develop Real Time Applications Based on </a:t>
            </a:r>
            <a:r>
              <a:rPr lang="en-IN" b="1" dirty="0">
                <a:solidFill>
                  <a:schemeClr val="accent1"/>
                </a:solidFill>
                <a:latin typeface="Calibri" panose="020F0502020204030204"/>
              </a:rPr>
              <a:t>Linux Shell Programming</a:t>
            </a:r>
            <a:r>
              <a:rPr lang="en-IN" dirty="0">
                <a:solidFill>
                  <a:prstClr val="black"/>
                </a:solidFill>
                <a:latin typeface="Calibri" panose="020F0502020204030204"/>
              </a:rPr>
              <a:t>.</a:t>
            </a:r>
          </a:p>
          <a:p>
            <a:pPr marL="342900" indent="-342900">
              <a:buFontTx/>
              <a:buAutoNum type="arabicPeriod"/>
            </a:pPr>
            <a:endParaRPr lang="en-IN" dirty="0">
              <a:solidFill>
                <a:prstClr val="black"/>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7A0E721-330A-472D-8DF8-93B071E8392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676F6C1-9C5B-43C3-A47A-0FBD7B1D8052}"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5531C03-338E-42F7-81AC-609B5623E8B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3F46666-51C5-4D6A-9C59-BAB49CECD0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656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5181" y="1350725"/>
            <a:ext cx="11259644" cy="435632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I/O System Organization</a:t>
            </a:r>
          </a:p>
          <a:p>
            <a:pPr marL="342900" marR="682625" lvl="0" indent="-342900">
              <a:lnSpc>
                <a:spcPct val="148000"/>
              </a:lnSpc>
              <a:buSzPts val="1100"/>
              <a:buFont typeface="Wingdings" panose="05000000000000000000" pitchFamily="2" charset="2"/>
              <a:buChar char="Ø"/>
              <a:tabLst>
                <a:tab pos="647065" algn="l"/>
                <a:tab pos="647700" algn="l"/>
              </a:tabLst>
            </a:pPr>
            <a:r>
              <a:rPr lang="en-US" sz="2400" dirty="0">
                <a:effectLst/>
                <a:ea typeface="Times New Roman" panose="02020603050405020304" pitchFamily="18" charset="0"/>
              </a:rPr>
              <a:t>An application process uses a device by issuing commands and exchanging data with the device management (device</a:t>
            </a:r>
            <a:r>
              <a:rPr lang="en-US" sz="2400" spc="5" dirty="0">
                <a:effectLst/>
                <a:ea typeface="Times New Roman" panose="02020603050405020304" pitchFamily="18" charset="0"/>
              </a:rPr>
              <a:t> </a:t>
            </a:r>
            <a:r>
              <a:rPr lang="en-US" sz="2400" dirty="0">
                <a:effectLst/>
                <a:ea typeface="Times New Roman" panose="02020603050405020304" pitchFamily="18" charset="0"/>
              </a:rPr>
              <a:t>driver).</a:t>
            </a:r>
            <a:endParaRPr lang="en-IN" sz="2400" dirty="0">
              <a:effectLst/>
              <a:ea typeface="Times New Roman" panose="02020603050405020304" pitchFamily="18" charset="0"/>
            </a:endParaRPr>
          </a:p>
          <a:p>
            <a:pPr marL="342900" lvl="0" indent="-342900">
              <a:spcBef>
                <a:spcPts val="15"/>
              </a:spcBef>
              <a:buSzPts val="1100"/>
              <a:buFont typeface="Wingdings" panose="05000000000000000000" pitchFamily="2" charset="2"/>
              <a:buChar char="Ø"/>
              <a:tabLst>
                <a:tab pos="647065" algn="l"/>
                <a:tab pos="648335" algn="l"/>
              </a:tabLst>
            </a:pPr>
            <a:r>
              <a:rPr lang="en-US" sz="2400" dirty="0">
                <a:effectLst/>
                <a:ea typeface="Times New Roman" panose="02020603050405020304" pitchFamily="18" charset="0"/>
              </a:rPr>
              <a:t>Device driver</a:t>
            </a:r>
            <a:r>
              <a:rPr lang="en-US" sz="2400" spc="10" dirty="0">
                <a:effectLst/>
                <a:ea typeface="Times New Roman" panose="02020603050405020304" pitchFamily="18" charset="0"/>
              </a:rPr>
              <a:t> </a:t>
            </a:r>
            <a:r>
              <a:rPr lang="en-US" sz="2400" dirty="0">
                <a:effectLst/>
                <a:ea typeface="Times New Roman" panose="02020603050405020304" pitchFamily="18" charset="0"/>
              </a:rPr>
              <a:t>responsibilities:</a:t>
            </a:r>
            <a:endParaRPr lang="en-IN" sz="2400" dirty="0">
              <a:effectLst/>
              <a:ea typeface="Times New Roman" panose="02020603050405020304" pitchFamily="18" charset="0"/>
            </a:endParaRPr>
          </a:p>
          <a:p>
            <a:pPr marL="742950" lvl="1" indent="-285750">
              <a:spcBef>
                <a:spcPts val="630"/>
              </a:spcBef>
              <a:spcAft>
                <a:spcPts val="0"/>
              </a:spcAft>
              <a:buSzPts val="1100"/>
              <a:buFont typeface="Wingdings" panose="05000000000000000000" pitchFamily="2" charset="2"/>
              <a:buChar char="Ø"/>
              <a:tabLst>
                <a:tab pos="1104265" algn="l"/>
                <a:tab pos="1105535" algn="l"/>
              </a:tabLst>
            </a:pPr>
            <a:r>
              <a:rPr lang="en-US" sz="2400" dirty="0">
                <a:effectLst/>
                <a:ea typeface="Times New Roman" panose="02020603050405020304" pitchFamily="18" charset="0"/>
              </a:rPr>
              <a:t>Implement communication APIs that abstract the functionality of the</a:t>
            </a:r>
            <a:r>
              <a:rPr lang="en-US" sz="2400" spc="-30" dirty="0">
                <a:effectLst/>
                <a:ea typeface="Times New Roman" panose="02020603050405020304" pitchFamily="18" charset="0"/>
              </a:rPr>
              <a:t> </a:t>
            </a:r>
            <a:r>
              <a:rPr lang="en-US" sz="2400" dirty="0">
                <a:effectLst/>
                <a:ea typeface="Times New Roman" panose="02020603050405020304" pitchFamily="18" charset="0"/>
              </a:rPr>
              <a:t>device</a:t>
            </a:r>
            <a:endParaRPr lang="en-IN" sz="2400" dirty="0">
              <a:effectLst/>
              <a:ea typeface="Times New Roman" panose="02020603050405020304" pitchFamily="18" charset="0"/>
            </a:endParaRPr>
          </a:p>
          <a:p>
            <a:pPr marL="742950" lvl="1" indent="-285750">
              <a:spcBef>
                <a:spcPts val="635"/>
              </a:spcBef>
              <a:spcAft>
                <a:spcPts val="0"/>
              </a:spcAft>
              <a:buSzPts val="1100"/>
              <a:buFont typeface="Wingdings" panose="05000000000000000000" pitchFamily="2" charset="2"/>
              <a:buChar char="Ø"/>
              <a:tabLst>
                <a:tab pos="1104265" algn="l"/>
                <a:tab pos="1105535" algn="l"/>
              </a:tabLst>
            </a:pPr>
            <a:r>
              <a:rPr lang="en-US" sz="2400" dirty="0">
                <a:effectLst/>
                <a:ea typeface="Times New Roman" panose="02020603050405020304" pitchFamily="18" charset="0"/>
              </a:rPr>
              <a:t>Provide device dependent operations to implement functions defined by the</a:t>
            </a:r>
            <a:r>
              <a:rPr lang="en-US" sz="2400" spc="-45" dirty="0">
                <a:effectLst/>
                <a:ea typeface="Times New Roman" panose="02020603050405020304" pitchFamily="18" charset="0"/>
              </a:rPr>
              <a:t> </a:t>
            </a:r>
            <a:r>
              <a:rPr lang="en-US" sz="2400" dirty="0">
                <a:effectLst/>
                <a:ea typeface="Times New Roman" panose="02020603050405020304" pitchFamily="18" charset="0"/>
              </a:rPr>
              <a:t>API</a:t>
            </a:r>
            <a:endParaRPr lang="en-IN" sz="2400" dirty="0">
              <a:effectLst/>
              <a:ea typeface="Times New Roman" panose="02020603050405020304" pitchFamily="18" charset="0"/>
            </a:endParaRPr>
          </a:p>
          <a:p>
            <a:pPr marL="342900" marR="682625" lvl="0" indent="-342900">
              <a:lnSpc>
                <a:spcPct val="148000"/>
              </a:lnSpc>
              <a:spcBef>
                <a:spcPts val="625"/>
              </a:spcBef>
              <a:spcAft>
                <a:spcPts val="0"/>
              </a:spcAft>
              <a:buSzPts val="1100"/>
              <a:buFont typeface="Wingdings" panose="05000000000000000000" pitchFamily="2" charset="2"/>
              <a:buChar char="Ø"/>
              <a:tabLst>
                <a:tab pos="647065" algn="l"/>
                <a:tab pos="648335" algn="l"/>
              </a:tabLst>
            </a:pPr>
            <a:r>
              <a:rPr lang="en-US" sz="2400" dirty="0">
                <a:effectLst/>
                <a:ea typeface="Times New Roman" panose="02020603050405020304" pitchFamily="18" charset="0"/>
              </a:rPr>
              <a:t>API should be similar across different device drivers, reducing the amount of info an application programmer needs to know to use the</a:t>
            </a:r>
            <a:r>
              <a:rPr lang="en-US" sz="2400" spc="-20" dirty="0">
                <a:effectLst/>
                <a:ea typeface="Times New Roman" panose="02020603050405020304" pitchFamily="18" charset="0"/>
              </a:rPr>
              <a:t> </a:t>
            </a:r>
            <a:r>
              <a:rPr lang="en-US" sz="2400" dirty="0">
                <a:effectLst/>
                <a:ea typeface="Times New Roman" panose="02020603050405020304" pitchFamily="18" charset="0"/>
              </a:rPr>
              <a:t>device</a:t>
            </a:r>
            <a:endParaRPr lang="en-IN" sz="2400" dirty="0">
              <a:effectLst/>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528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5181" y="1350725"/>
            <a:ext cx="11259644" cy="42793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I/O System Organization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R="682625" lvl="0" algn="l" defTabSz="914400" rtl="0" eaLnBrk="1" fontAlgn="auto" latinLnBrk="0" hangingPunct="1">
              <a:lnSpc>
                <a:spcPct val="148000"/>
              </a:lnSpc>
              <a:spcBef>
                <a:spcPts val="20"/>
              </a:spcBef>
              <a:spcAft>
                <a:spcPts val="0"/>
              </a:spcAft>
              <a:buClrTx/>
              <a:buSzPts val="1100"/>
              <a:tabLst>
                <a:tab pos="647065" algn="l"/>
                <a:tab pos="648335"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Since each device controller is specific to a particular device, the device driver implementation will be device specific,</a:t>
            </a:r>
            <a:r>
              <a:rPr kumimoji="0" lang="en-US" sz="2400" b="0" i="0" u="none" strike="noStrike" kern="1200" cap="none" spc="5"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to</a:t>
            </a:r>
            <a:endParaRPr kumimoji="0" lang="en-IN" sz="2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742950" marR="0" lvl="1" indent="-285750" algn="l" defTabSz="914400" rtl="0" eaLnBrk="1" fontAlgn="auto" latinLnBrk="0" hangingPunct="1">
              <a:lnSpc>
                <a:spcPct val="100000"/>
              </a:lnSpc>
              <a:spcBef>
                <a:spcPts val="20"/>
              </a:spcBef>
              <a:spcAft>
                <a:spcPts val="0"/>
              </a:spcAft>
              <a:buClrTx/>
              <a:buSzPts val="1100"/>
              <a:buFont typeface="Wingdings" panose="05000000000000000000" pitchFamily="2" charset="2"/>
              <a:buChar char="Ø"/>
              <a:tabLst>
                <a:tab pos="1104265" algn="l"/>
                <a:tab pos="1105535"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Provide correct commands to the</a:t>
            </a:r>
            <a:r>
              <a:rPr kumimoji="0" lang="en-US" sz="2400" b="0" i="0" u="none" strike="noStrike" kern="1200" cap="none" spc="-5"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controller</a:t>
            </a:r>
            <a:endParaRPr kumimoji="0" lang="en-IN" sz="2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742950" marR="0" lvl="1" indent="-285750" algn="l" defTabSz="914400" rtl="0" eaLnBrk="1" fontAlgn="auto" latinLnBrk="0" hangingPunct="1">
              <a:lnSpc>
                <a:spcPct val="100000"/>
              </a:lnSpc>
              <a:spcBef>
                <a:spcPts val="625"/>
              </a:spcBef>
              <a:spcAft>
                <a:spcPts val="0"/>
              </a:spcAft>
              <a:buClrTx/>
              <a:buSzPts val="1100"/>
              <a:buFont typeface="Wingdings" panose="05000000000000000000" pitchFamily="2" charset="2"/>
              <a:buChar char="Ø"/>
              <a:tabLst>
                <a:tab pos="1104265" algn="l"/>
                <a:tab pos="1105535"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Interpret the controller status register (CSR)</a:t>
            </a:r>
            <a:r>
              <a:rPr kumimoji="0" lang="en-US" sz="2400" b="0" i="0" u="none" strike="noStrike" kern="1200" cap="none" spc="-10" normalizeH="0" baseline="0" noProof="0" dirty="0">
                <a:ln>
                  <a:noFill/>
                </a:ln>
                <a:solidFill>
                  <a:prstClr val="black"/>
                </a:solidFill>
                <a:effectLst/>
                <a:uLnTx/>
                <a:uFillTx/>
                <a:latin typeface="Calibri" panose="020F0502020204030204"/>
                <a:ea typeface="Times New Roman" panose="02020603050405020304" pitchFamily="18"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correctly</a:t>
            </a:r>
            <a:endParaRPr kumimoji="0" lang="en-IN" sz="2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742950" marR="683895" lvl="1" indent="-285750" algn="l" defTabSz="914400" rtl="0" eaLnBrk="1" fontAlgn="auto" latinLnBrk="0" hangingPunct="1">
              <a:lnSpc>
                <a:spcPct val="148000"/>
              </a:lnSpc>
              <a:spcBef>
                <a:spcPts val="625"/>
              </a:spcBef>
              <a:spcAft>
                <a:spcPts val="0"/>
              </a:spcAft>
              <a:buClrTx/>
              <a:buSzPts val="1100"/>
              <a:buFont typeface="Wingdings" panose="05000000000000000000" pitchFamily="2" charset="2"/>
              <a:buChar char="Ø"/>
              <a:tabLst>
                <a:tab pos="1104265" algn="l"/>
                <a:tab pos="1105535" algn="l"/>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rPr>
              <a:t>Transfer data to and from device controller data registers as required for correct device operation</a:t>
            </a:r>
            <a:endParaRPr kumimoji="0" lang="en-IN" sz="2400" b="0" i="0" u="none" strike="noStrike" kern="1200" cap="none" spc="0" normalizeH="0" baseline="0" noProof="0" dirty="0">
              <a:ln>
                <a:noFill/>
              </a:ln>
              <a:solidFill>
                <a:prstClr val="black"/>
              </a:solidFill>
              <a:effectLst/>
              <a:uLnTx/>
              <a:uFillTx/>
              <a:latin typeface="Calibri" panose="020F0502020204030204"/>
              <a:ea typeface="Times New Roman" panose="02020603050405020304" pitchFamily="18"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787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5181" y="1350725"/>
            <a:ext cx="11259644" cy="5484002"/>
          </a:xfrm>
          <a:prstGeom prst="rect">
            <a:avLst/>
          </a:prstGeom>
          <a:noFill/>
        </p:spPr>
        <p:txBody>
          <a:bodyPr wrap="square" rtlCol="0">
            <a:spAutoFit/>
          </a:bodyPr>
          <a:lstStyle/>
          <a:p>
            <a:pPr algn="just">
              <a:defRPr/>
            </a:pPr>
            <a:r>
              <a:rPr lang="en-US" sz="2400" b="1" u="sng" dirty="0">
                <a:solidFill>
                  <a:srgbClr val="4472C4"/>
                </a:solidFill>
                <a:latin typeface="Calibri" panose="020F0502020204030204"/>
              </a:rPr>
              <a:t>I/O with polling</a:t>
            </a:r>
            <a:endParaRPr lang="en-IN" sz="2400" b="1" u="sng" dirty="0">
              <a:solidFill>
                <a:srgbClr val="4472C4"/>
              </a:solidFill>
              <a:latin typeface="Calibri" panose="020F0502020204030204"/>
            </a:endParaRPr>
          </a:p>
          <a:p>
            <a:pPr marL="800100" marR="682625" lvl="1" indent="-342900">
              <a:lnSpc>
                <a:spcPct val="148000"/>
              </a:lnSpc>
              <a:spcBef>
                <a:spcPts val="640"/>
              </a:spcBef>
              <a:buSzPts val="1100"/>
              <a:buFont typeface="Wingdings" panose="05000000000000000000" pitchFamily="2" charset="2"/>
              <a:buChar char="Ø"/>
              <a:tabLst>
                <a:tab pos="647065" algn="l"/>
                <a:tab pos="647700" algn="l"/>
              </a:tabLst>
            </a:pPr>
            <a:r>
              <a:rPr lang="en-US" sz="2400" dirty="0"/>
              <a:t>Each I/O operation requires that the software and hardware coordinate their operations to accomplish desired effect</a:t>
            </a:r>
            <a:endParaRPr lang="en-IN" sz="2400" dirty="0"/>
          </a:p>
          <a:p>
            <a:pPr marL="800100" lvl="1" indent="-342900">
              <a:spcBef>
                <a:spcPts val="20"/>
              </a:spcBef>
              <a:buSzPts val="1100"/>
              <a:buFont typeface="Wingdings" panose="05000000000000000000" pitchFamily="2" charset="2"/>
              <a:buChar char="Ø"/>
              <a:tabLst>
                <a:tab pos="647065" algn="l"/>
                <a:tab pos="647700" algn="l"/>
              </a:tabLst>
            </a:pPr>
            <a:r>
              <a:rPr lang="en-US" sz="2400" dirty="0"/>
              <a:t>In direct I/O polling this coordination is done in the device driver;</a:t>
            </a:r>
            <a:endParaRPr lang="en-IN" sz="2400" dirty="0"/>
          </a:p>
          <a:p>
            <a:pPr marL="800100" marR="682625" lvl="1" indent="-342900">
              <a:lnSpc>
                <a:spcPct val="150000"/>
              </a:lnSpc>
              <a:spcBef>
                <a:spcPts val="625"/>
              </a:spcBef>
              <a:buSzPts val="1100"/>
              <a:buFont typeface="Wingdings" panose="05000000000000000000" pitchFamily="2" charset="2"/>
              <a:buChar char="Ø"/>
              <a:tabLst>
                <a:tab pos="647700" algn="l"/>
              </a:tabLst>
            </a:pPr>
            <a:r>
              <a:rPr lang="en-US" sz="2400" dirty="0"/>
              <a:t>While managing the I/O, the device manager will poll the busy/done flags to detect the operation’s completion; thus, the CPU starts the device, then polls the CSR to determine when the operation has completed</a:t>
            </a:r>
          </a:p>
          <a:p>
            <a:pPr marL="800100" marR="682625" lvl="1" indent="-342900">
              <a:lnSpc>
                <a:spcPct val="150000"/>
              </a:lnSpc>
              <a:spcBef>
                <a:spcPts val="625"/>
              </a:spcBef>
              <a:buSzPts val="1100"/>
              <a:buFont typeface="Wingdings" panose="05000000000000000000" pitchFamily="2" charset="2"/>
              <a:buChar char="Ø"/>
              <a:tabLst>
                <a:tab pos="647700" algn="l"/>
              </a:tabLst>
            </a:pPr>
            <a:r>
              <a:rPr lang="en-US" sz="2400" dirty="0">
                <a:effectLst/>
                <a:ea typeface="Arial" panose="020B0604020202020204" pitchFamily="34" charset="0"/>
              </a:rPr>
              <a:t>With this approach is difficult to achieve high CPU utilization, since the CPU must constantly check the controller status</a:t>
            </a:r>
            <a:endParaRPr kumimoji="0" lang="en-IN" sz="2400" b="0" i="0" u="none" strike="noStrike" kern="1200" cap="none" spc="0" normalizeH="0" baseline="0" noProof="0" dirty="0">
              <a:ln>
                <a:noFill/>
              </a:ln>
              <a:solidFill>
                <a:prstClr val="black"/>
              </a:solidFill>
              <a:effectLst/>
              <a:uLnTx/>
              <a:uFillTx/>
              <a:ea typeface="+mn-ea"/>
              <a:cs typeface="+mn-cs"/>
            </a:endParaRPr>
          </a:p>
          <a:p>
            <a:pPr marR="682625" lvl="1">
              <a:lnSpc>
                <a:spcPct val="150000"/>
              </a:lnSpc>
              <a:spcBef>
                <a:spcPts val="625"/>
              </a:spcBef>
              <a:buSzPts val="1100"/>
              <a:tabLst>
                <a:tab pos="647700" algn="l"/>
              </a:tabLst>
            </a:pPr>
            <a:endParaRPr lang="en-IN" sz="2400" dirty="0"/>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1733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1B0D5BF-3545-41CF-B37A-6E733DC0E145}"/>
              </a:ext>
            </a:extLst>
          </p:cNvPr>
          <p:cNvPicPr>
            <a:picLocks noChangeAspect="1"/>
          </p:cNvPicPr>
          <p:nvPr/>
        </p:nvPicPr>
        <p:blipFill>
          <a:blip r:embed="rId2"/>
          <a:stretch>
            <a:fillRect/>
          </a:stretch>
        </p:blipFill>
        <p:spPr>
          <a:xfrm>
            <a:off x="1985962" y="1481137"/>
            <a:ext cx="8220075" cy="4467225"/>
          </a:xfrm>
          <a:prstGeom prst="rect">
            <a:avLst/>
          </a:prstGeom>
        </p:spPr>
      </p:pic>
    </p:spTree>
    <p:extLst>
      <p:ext uri="{BB962C8B-B14F-4D97-AF65-F5344CB8AC3E}">
        <p14:creationId xmlns:p14="http://schemas.microsoft.com/office/powerpoint/2010/main" val="1877173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5181" y="1350725"/>
            <a:ext cx="11259644" cy="564686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I/O with polling-read</a:t>
            </a: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342900" lvl="0" indent="-342900">
              <a:spcBef>
                <a:spcPts val="185"/>
              </a:spcBef>
              <a:buSzPts val="1100"/>
              <a:buFont typeface="Wingdings" panose="05000000000000000000" pitchFamily="2" charset="2"/>
              <a:buChar char="Ø"/>
              <a:tabLst>
                <a:tab pos="647700" algn="l"/>
              </a:tabLst>
            </a:pPr>
            <a:r>
              <a:rPr lang="en-US" sz="2400" spc="-5" dirty="0">
                <a:effectLst/>
                <a:ea typeface="Arial" panose="020B0604020202020204" pitchFamily="34" charset="0"/>
              </a:rPr>
              <a:t>Application process requests a read</a:t>
            </a:r>
            <a:r>
              <a:rPr lang="en-US" sz="2400" spc="-20" dirty="0">
                <a:effectLst/>
                <a:ea typeface="Arial" panose="020B0604020202020204" pitchFamily="34" charset="0"/>
              </a:rPr>
              <a:t> </a:t>
            </a:r>
            <a:r>
              <a:rPr lang="en-US" sz="2400" spc="-5" dirty="0">
                <a:effectLst/>
                <a:ea typeface="Arial" panose="020B0604020202020204" pitchFamily="34" charset="0"/>
              </a:rPr>
              <a:t>operation</a:t>
            </a:r>
            <a:endParaRPr lang="en-IN" sz="2400" spc="-5" dirty="0">
              <a:effectLst/>
              <a:ea typeface="Arial" panose="020B0604020202020204" pitchFamily="34" charset="0"/>
            </a:endParaRPr>
          </a:p>
          <a:p>
            <a:pPr marL="342900" marR="682625" lvl="0" indent="-342900">
              <a:lnSpc>
                <a:spcPct val="150000"/>
              </a:lnSpc>
              <a:spcBef>
                <a:spcPts val="635"/>
              </a:spcBef>
              <a:spcAft>
                <a:spcPts val="0"/>
              </a:spcAft>
              <a:buSzPts val="1100"/>
              <a:buFont typeface="Wingdings" panose="05000000000000000000" pitchFamily="2" charset="2"/>
              <a:buChar char="Ø"/>
              <a:tabLst>
                <a:tab pos="647700" algn="l"/>
              </a:tabLst>
            </a:pPr>
            <a:r>
              <a:rPr lang="en-US" sz="2400" spc="-5" dirty="0">
                <a:effectLst/>
                <a:ea typeface="Arial" panose="020B0604020202020204" pitchFamily="34" charset="0"/>
              </a:rPr>
              <a:t>The device driver queries the CSR to determine whether the device is idle; if device is busy, the driver waits for it to become</a:t>
            </a:r>
            <a:r>
              <a:rPr lang="en-US" sz="2400" spc="15" dirty="0">
                <a:effectLst/>
                <a:ea typeface="Arial" panose="020B0604020202020204" pitchFamily="34" charset="0"/>
              </a:rPr>
              <a:t> </a:t>
            </a:r>
            <a:r>
              <a:rPr lang="en-US" sz="2400" spc="-5" dirty="0">
                <a:effectLst/>
                <a:ea typeface="Arial" panose="020B0604020202020204" pitchFamily="34" charset="0"/>
              </a:rPr>
              <a:t>idle</a:t>
            </a:r>
            <a:endParaRPr lang="en-IN" sz="2400" spc="-5" dirty="0">
              <a:effectLst/>
              <a:ea typeface="Arial" panose="020B0604020202020204" pitchFamily="34" charset="0"/>
            </a:endParaRPr>
          </a:p>
          <a:p>
            <a:pPr marL="342900" marR="682625" lvl="0" indent="-342900">
              <a:lnSpc>
                <a:spcPct val="150000"/>
              </a:lnSpc>
              <a:buSzPts val="1100"/>
              <a:buFont typeface="Wingdings" panose="05000000000000000000" pitchFamily="2" charset="2"/>
              <a:buChar char="Ø"/>
              <a:tabLst>
                <a:tab pos="647700" algn="l"/>
              </a:tabLst>
            </a:pPr>
            <a:r>
              <a:rPr lang="en-US" sz="2400" spc="-5" dirty="0">
                <a:effectLst/>
                <a:ea typeface="Arial" panose="020B0604020202020204" pitchFamily="34" charset="0"/>
              </a:rPr>
              <a:t>The driver stores an input command into the controller’s command register, thus starting the device</a:t>
            </a:r>
            <a:endParaRPr lang="en-IN" sz="2400" spc="-5" dirty="0">
              <a:effectLst/>
              <a:ea typeface="Arial" panose="020B0604020202020204" pitchFamily="34" charset="0"/>
            </a:endParaRPr>
          </a:p>
          <a:p>
            <a:pPr marL="342900" lvl="0" indent="-342900">
              <a:spcBef>
                <a:spcPts val="5"/>
              </a:spcBef>
              <a:buSzPts val="1100"/>
              <a:buFont typeface="Wingdings" panose="05000000000000000000" pitchFamily="2" charset="2"/>
              <a:buChar char="Ø"/>
              <a:tabLst>
                <a:tab pos="647700" algn="l"/>
              </a:tabLst>
            </a:pPr>
            <a:r>
              <a:rPr lang="en-US" sz="2400" spc="-5" dirty="0">
                <a:effectLst/>
                <a:ea typeface="Arial" panose="020B0604020202020204" pitchFamily="34" charset="0"/>
              </a:rPr>
              <a:t>The driver repeatedly reads the content of CSR to detect the completion of the read</a:t>
            </a:r>
            <a:r>
              <a:rPr lang="en-US" sz="2400" spc="-90" dirty="0">
                <a:effectLst/>
                <a:ea typeface="Arial" panose="020B0604020202020204" pitchFamily="34" charset="0"/>
              </a:rPr>
              <a:t> </a:t>
            </a:r>
            <a:r>
              <a:rPr lang="en-US" sz="2400" spc="-5" dirty="0">
                <a:effectLst/>
                <a:ea typeface="Arial" panose="020B0604020202020204" pitchFamily="34" charset="0"/>
              </a:rPr>
              <a:t>operation</a:t>
            </a:r>
            <a:endParaRPr lang="en-IN" sz="2400" spc="-5" dirty="0">
              <a:effectLst/>
              <a:ea typeface="Arial" panose="020B0604020202020204" pitchFamily="34" charset="0"/>
            </a:endParaRPr>
          </a:p>
          <a:p>
            <a:pPr marL="342900" marR="684530" lvl="0" indent="-342900">
              <a:lnSpc>
                <a:spcPct val="150000"/>
              </a:lnSpc>
              <a:spcBef>
                <a:spcPts val="630"/>
              </a:spcBef>
              <a:spcAft>
                <a:spcPts val="0"/>
              </a:spcAft>
              <a:buSzPts val="1100"/>
              <a:buFont typeface="Wingdings" panose="05000000000000000000" pitchFamily="2" charset="2"/>
              <a:buChar char="Ø"/>
              <a:tabLst>
                <a:tab pos="648335" algn="l"/>
              </a:tabLst>
            </a:pPr>
            <a:r>
              <a:rPr lang="en-US" sz="2400" spc="-5" dirty="0">
                <a:effectLst/>
                <a:ea typeface="Arial" panose="020B0604020202020204" pitchFamily="34" charset="0"/>
              </a:rPr>
              <a:t>The driver copies the content of the controller's data register(s) into the main memory user’s process’s space.</a:t>
            </a:r>
            <a:endParaRPr lang="en-IN" sz="2400" spc="-5" dirty="0">
              <a:effectLst/>
              <a:ea typeface="Arial" panose="020B0604020202020204" pitchFamily="34" charset="0"/>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322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459EDA7-07ED-4C6E-A4E8-020EA58F0048}"/>
              </a:ext>
            </a:extLst>
          </p:cNvPr>
          <p:cNvPicPr>
            <a:picLocks noChangeAspect="1"/>
          </p:cNvPicPr>
          <p:nvPr/>
        </p:nvPicPr>
        <p:blipFill>
          <a:blip r:embed="rId2"/>
          <a:stretch>
            <a:fillRect/>
          </a:stretch>
        </p:blipFill>
        <p:spPr>
          <a:xfrm>
            <a:off x="1747837" y="1485900"/>
            <a:ext cx="8867775" cy="4705350"/>
          </a:xfrm>
          <a:prstGeom prst="rect">
            <a:avLst/>
          </a:prstGeom>
        </p:spPr>
      </p:pic>
    </p:spTree>
    <p:extLst>
      <p:ext uri="{BB962C8B-B14F-4D97-AF65-F5344CB8AC3E}">
        <p14:creationId xmlns:p14="http://schemas.microsoft.com/office/powerpoint/2010/main" val="3396754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5181" y="1350725"/>
            <a:ext cx="11259644" cy="45542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I/O with polling-write</a:t>
            </a: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800100" lvl="1" indent="-342900">
              <a:buSzPts val="1100"/>
              <a:buFont typeface="Wingdings" panose="05000000000000000000" pitchFamily="2" charset="2"/>
              <a:buChar char="Ø"/>
              <a:tabLst>
                <a:tab pos="670560" algn="l"/>
              </a:tabLst>
            </a:pPr>
            <a:r>
              <a:rPr lang="en-US" sz="2400" spc="-5" dirty="0">
                <a:effectLst/>
                <a:ea typeface="Arial" panose="020B0604020202020204" pitchFamily="34" charset="0"/>
              </a:rPr>
              <a:t>The application process requests a write</a:t>
            </a:r>
            <a:r>
              <a:rPr lang="en-US" sz="2400" spc="10" dirty="0">
                <a:effectLst/>
                <a:ea typeface="Arial" panose="020B0604020202020204" pitchFamily="34" charset="0"/>
              </a:rPr>
              <a:t> </a:t>
            </a:r>
            <a:r>
              <a:rPr lang="en-US" sz="2400" spc="-5" dirty="0">
                <a:effectLst/>
                <a:ea typeface="Arial" panose="020B0604020202020204" pitchFamily="34" charset="0"/>
              </a:rPr>
              <a:t>operation</a:t>
            </a:r>
            <a:endParaRPr lang="en-IN" sz="2400" spc="-5" dirty="0">
              <a:effectLst/>
              <a:ea typeface="Arial" panose="020B0604020202020204" pitchFamily="34" charset="0"/>
            </a:endParaRPr>
          </a:p>
          <a:p>
            <a:pPr marL="800100" marR="682625" lvl="1" indent="-342900">
              <a:lnSpc>
                <a:spcPct val="150000"/>
              </a:lnSpc>
              <a:spcBef>
                <a:spcPts val="630"/>
              </a:spcBef>
              <a:spcAft>
                <a:spcPts val="0"/>
              </a:spcAft>
              <a:buSzPts val="1100"/>
              <a:buFont typeface="Wingdings" panose="05000000000000000000" pitchFamily="2" charset="2"/>
              <a:buChar char="Ø"/>
              <a:tabLst>
                <a:tab pos="660400" algn="l"/>
              </a:tabLst>
            </a:pPr>
            <a:r>
              <a:rPr lang="en-US" sz="2400" spc="-5" dirty="0">
                <a:effectLst/>
                <a:ea typeface="Arial" panose="020B0604020202020204" pitchFamily="34" charset="0"/>
              </a:rPr>
              <a:t>The device driver queries the CSR to determine if the device is idle; if busy, it will wait to become idle</a:t>
            </a:r>
            <a:endParaRPr lang="en-IN" sz="2400" spc="-5" dirty="0">
              <a:effectLst/>
              <a:ea typeface="Arial" panose="020B0604020202020204" pitchFamily="34" charset="0"/>
            </a:endParaRPr>
          </a:p>
          <a:p>
            <a:pPr marL="800100" lvl="1" indent="-342900">
              <a:lnSpc>
                <a:spcPts val="1260"/>
              </a:lnSpc>
              <a:buSzPts val="1100"/>
              <a:buFont typeface="Wingdings" panose="05000000000000000000" pitchFamily="2" charset="2"/>
              <a:buChar char="Ø"/>
              <a:tabLst>
                <a:tab pos="633095" algn="l"/>
              </a:tabLst>
            </a:pPr>
            <a:r>
              <a:rPr lang="en-US" sz="2400" spc="-5" dirty="0">
                <a:effectLst/>
                <a:ea typeface="Arial" panose="020B0604020202020204" pitchFamily="34" charset="0"/>
              </a:rPr>
              <a:t>The device driver copies data from user space memory to the controller’s data</a:t>
            </a:r>
            <a:r>
              <a:rPr lang="en-US" sz="2400" spc="-155" dirty="0">
                <a:effectLst/>
                <a:ea typeface="Arial" panose="020B0604020202020204" pitchFamily="34" charset="0"/>
              </a:rPr>
              <a:t> </a:t>
            </a:r>
            <a:r>
              <a:rPr lang="en-US" sz="2400" spc="-5" dirty="0">
                <a:effectLst/>
                <a:ea typeface="Arial" panose="020B0604020202020204" pitchFamily="34" charset="0"/>
              </a:rPr>
              <a:t>register(s)</a:t>
            </a:r>
            <a:endParaRPr lang="en-IN" sz="2400" spc="-5" dirty="0">
              <a:effectLst/>
              <a:ea typeface="Arial" panose="020B0604020202020204" pitchFamily="34" charset="0"/>
            </a:endParaRPr>
          </a:p>
          <a:p>
            <a:pPr marL="800100" lvl="1" indent="-342900">
              <a:spcBef>
                <a:spcPts val="630"/>
              </a:spcBef>
              <a:spcAft>
                <a:spcPts val="0"/>
              </a:spcAft>
              <a:buSzPts val="1100"/>
              <a:buFont typeface="Wingdings" panose="05000000000000000000" pitchFamily="2" charset="2"/>
              <a:buChar char="Ø"/>
              <a:tabLst>
                <a:tab pos="633095" algn="l"/>
              </a:tabLst>
            </a:pPr>
            <a:r>
              <a:rPr lang="en-US" sz="2400" spc="-5" dirty="0">
                <a:effectLst/>
                <a:ea typeface="Arial" panose="020B0604020202020204" pitchFamily="34" charset="0"/>
              </a:rPr>
              <a:t>The driver stores an output command into the command register, thus starting the</a:t>
            </a:r>
            <a:r>
              <a:rPr lang="en-US" sz="2400" spc="-180" dirty="0">
                <a:effectLst/>
                <a:ea typeface="Arial" panose="020B0604020202020204" pitchFamily="34" charset="0"/>
              </a:rPr>
              <a:t> </a:t>
            </a:r>
            <a:r>
              <a:rPr lang="en-US" sz="2400" spc="-5" dirty="0">
                <a:effectLst/>
                <a:ea typeface="Arial" panose="020B0604020202020204" pitchFamily="34" charset="0"/>
              </a:rPr>
              <a:t>device</a:t>
            </a:r>
            <a:endParaRPr lang="en-IN" sz="2400" spc="-5" dirty="0">
              <a:effectLst/>
              <a:ea typeface="Arial" panose="020B0604020202020204" pitchFamily="34" charset="0"/>
            </a:endParaRPr>
          </a:p>
          <a:p>
            <a:pPr marL="800100" lvl="1" indent="-342900">
              <a:spcBef>
                <a:spcPts val="635"/>
              </a:spcBef>
              <a:spcAft>
                <a:spcPts val="0"/>
              </a:spcAft>
              <a:buSzPts val="1100"/>
              <a:buFont typeface="Wingdings" panose="05000000000000000000" pitchFamily="2" charset="2"/>
              <a:buChar char="Ø"/>
              <a:tabLst>
                <a:tab pos="633095" algn="l"/>
              </a:tabLst>
            </a:pPr>
            <a:r>
              <a:rPr lang="en-US" sz="2400" spc="-5" dirty="0">
                <a:effectLst/>
                <a:ea typeface="Arial" panose="020B0604020202020204" pitchFamily="34" charset="0"/>
              </a:rPr>
              <a:t>The driver repeatedly reads the CSR to determine when the device completed its</a:t>
            </a:r>
            <a:r>
              <a:rPr lang="en-US" sz="2400" spc="-55" dirty="0">
                <a:effectLst/>
                <a:ea typeface="Arial" panose="020B0604020202020204" pitchFamily="34" charset="0"/>
              </a:rPr>
              <a:t> </a:t>
            </a:r>
            <a:r>
              <a:rPr lang="en-US" sz="2400" spc="-5" dirty="0">
                <a:effectLst/>
                <a:ea typeface="Arial" panose="020B0604020202020204" pitchFamily="34" charset="0"/>
              </a:rPr>
              <a:t>operation.</a:t>
            </a:r>
            <a:endParaRPr lang="en-IN" sz="2400" spc="-5" dirty="0">
              <a:effectLst/>
              <a:ea typeface="Arial" panose="020B0604020202020204" pitchFamily="34" charset="0"/>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203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31" y="1254144"/>
            <a:ext cx="11259644" cy="4728667"/>
          </a:xfrm>
          <a:prstGeom prst="rect">
            <a:avLst/>
          </a:prstGeom>
          <a:noFill/>
        </p:spPr>
        <p:txBody>
          <a:bodyPr wrap="square" rtlCol="0">
            <a:spAutoFit/>
          </a:bodyPr>
          <a:lstStyle/>
          <a:p>
            <a:pPr algn="just">
              <a:defRPr/>
            </a:pPr>
            <a:r>
              <a:rPr lang="en-US" sz="2400" b="1" u="sng" dirty="0">
                <a:solidFill>
                  <a:srgbClr val="4472C4"/>
                </a:solidFill>
                <a:latin typeface="Calibri" panose="020F0502020204030204"/>
              </a:rPr>
              <a:t>Interrupt driven I/O</a:t>
            </a:r>
          </a:p>
          <a:p>
            <a:pPr marL="342900" indent="-342900" algn="just">
              <a:buFont typeface="Wingdings" panose="05000000000000000000" pitchFamily="2" charset="2"/>
              <a:buChar char="Ø"/>
              <a:defRPr/>
            </a:pPr>
            <a:r>
              <a:rPr lang="en-US" sz="2400" spc="-5" dirty="0"/>
              <a:t>In a multiprogramming system the wasted CPU time (in polled I/O) could be used by another process; because the CPU is used by other processes in addition to the one waiting for the I/O operation completion.</a:t>
            </a:r>
          </a:p>
          <a:p>
            <a:pPr marL="342900" indent="-342900" algn="just">
              <a:buFont typeface="Wingdings" panose="05000000000000000000" pitchFamily="2" charset="2"/>
              <a:buChar char="Ø"/>
              <a:defRPr/>
            </a:pPr>
            <a:r>
              <a:rPr lang="en-US" sz="2400" spc="-5" dirty="0"/>
              <a:t>This may be remedied by use of interrupts</a:t>
            </a:r>
          </a:p>
          <a:p>
            <a:pPr marL="342900" indent="-342900" algn="just">
              <a:buFont typeface="Wingdings" panose="05000000000000000000" pitchFamily="2" charset="2"/>
              <a:buChar char="Ø"/>
              <a:defRPr/>
            </a:pPr>
            <a:r>
              <a:rPr lang="en-US" sz="2400" spc="-5" dirty="0"/>
              <a:t>The reason for incorporating the interrupts into a computer hardware is to eliminate the need for a device driver to constantly poll the CSR</a:t>
            </a:r>
          </a:p>
          <a:p>
            <a:pPr marL="342900" indent="-342900" algn="just">
              <a:buFont typeface="Wingdings" panose="05000000000000000000" pitchFamily="2" charset="2"/>
              <a:buChar char="Ø"/>
              <a:defRPr/>
            </a:pPr>
            <a:r>
              <a:rPr lang="en-US" sz="2400" spc="-5" dirty="0"/>
              <a:t>Instead polling, the device controller “automatically” notifies the device driver when the operation has completed.</a:t>
            </a:r>
          </a:p>
          <a:p>
            <a:pPr algn="just">
              <a:defRPr/>
            </a:pPr>
            <a:endParaRPr lang="en-IN" sz="2400" b="1" u="sng" dirty="0">
              <a:solidFill>
                <a:srgbClr val="4472C4"/>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656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52C5706-FF71-46F1-8620-21716F90AEAD}"/>
              </a:ext>
            </a:extLst>
          </p:cNvPr>
          <p:cNvPicPr>
            <a:picLocks noChangeAspect="1"/>
          </p:cNvPicPr>
          <p:nvPr/>
        </p:nvPicPr>
        <p:blipFill>
          <a:blip r:embed="rId2"/>
          <a:stretch>
            <a:fillRect/>
          </a:stretch>
        </p:blipFill>
        <p:spPr>
          <a:xfrm>
            <a:off x="1400175" y="1423987"/>
            <a:ext cx="9505949" cy="4581525"/>
          </a:xfrm>
          <a:prstGeom prst="rect">
            <a:avLst/>
          </a:prstGeom>
        </p:spPr>
      </p:pic>
    </p:spTree>
    <p:extLst>
      <p:ext uri="{BB962C8B-B14F-4D97-AF65-F5344CB8AC3E}">
        <p14:creationId xmlns:p14="http://schemas.microsoft.com/office/powerpoint/2010/main" val="34051131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31" y="1254144"/>
            <a:ext cx="11259644" cy="628845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Interrupt driven I/O</a:t>
            </a:r>
          </a:p>
          <a:p>
            <a:pPr marL="1200150" lvl="2" indent="-285750" algn="just">
              <a:buSzPts val="1100"/>
              <a:buFont typeface="Wingdings" panose="05000000000000000000" pitchFamily="2" charset="2"/>
              <a:buChar char="Ø"/>
              <a:tabLst>
                <a:tab pos="1790700" algn="l"/>
              </a:tabLst>
            </a:pPr>
            <a:r>
              <a:rPr lang="en-US" sz="1800" spc="-5" dirty="0">
                <a:effectLst/>
                <a:latin typeface="Arial" panose="020B0604020202020204" pitchFamily="34" charset="0"/>
                <a:ea typeface="Arial" panose="020B0604020202020204" pitchFamily="34" charset="0"/>
              </a:rPr>
              <a:t>The application process requests a read</a:t>
            </a:r>
            <a:r>
              <a:rPr lang="en-US" sz="1800" spc="-40"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operation</a:t>
            </a:r>
            <a:endParaRPr lang="en-IN" sz="1800" spc="-5" dirty="0">
              <a:effectLst/>
              <a:latin typeface="Arial" panose="020B0604020202020204" pitchFamily="34" charset="0"/>
              <a:ea typeface="Arial" panose="020B0604020202020204" pitchFamily="34" charset="0"/>
            </a:endParaRPr>
          </a:p>
          <a:p>
            <a:pPr marL="1200150" marR="683260" lvl="2" indent="-285750" algn="just">
              <a:lnSpc>
                <a:spcPct val="151000"/>
              </a:lnSpc>
              <a:spcBef>
                <a:spcPts val="620"/>
              </a:spcBef>
              <a:spcAft>
                <a:spcPts val="0"/>
              </a:spcAft>
              <a:buSzPts val="1100"/>
              <a:buFont typeface="Wingdings" panose="05000000000000000000" pitchFamily="2" charset="2"/>
              <a:buChar char="Ø"/>
              <a:tabLst>
                <a:tab pos="1828800" algn="l"/>
              </a:tabLst>
            </a:pPr>
            <a:r>
              <a:rPr lang="en-US" sz="1800" b="1" spc="-5" dirty="0">
                <a:effectLst/>
                <a:latin typeface="Arial" panose="020B0604020202020204" pitchFamily="34" charset="0"/>
                <a:ea typeface="Arial" panose="020B0604020202020204" pitchFamily="34" charset="0"/>
              </a:rPr>
              <a:t>T</a:t>
            </a:r>
            <a:r>
              <a:rPr lang="en-US" sz="1800" spc="-5" dirty="0">
                <a:effectLst/>
                <a:latin typeface="Arial" panose="020B0604020202020204" pitchFamily="34" charset="0"/>
                <a:ea typeface="Arial" panose="020B0604020202020204" pitchFamily="34" charset="0"/>
              </a:rPr>
              <a:t>he device driver queries the CSR to find out if the device is idle; if busy, then it waits until the device becomes</a:t>
            </a:r>
            <a:r>
              <a:rPr lang="en-US" sz="1800" spc="-10"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idle</a:t>
            </a:r>
            <a:endParaRPr lang="en-IN" sz="1800" spc="-5" dirty="0">
              <a:effectLst/>
              <a:latin typeface="Arial" panose="020B0604020202020204" pitchFamily="34" charset="0"/>
              <a:ea typeface="Arial" panose="020B0604020202020204" pitchFamily="34" charset="0"/>
            </a:endParaRPr>
          </a:p>
          <a:p>
            <a:pPr marL="1200150" marR="683260" lvl="2" indent="-285750" algn="just">
              <a:lnSpc>
                <a:spcPct val="150000"/>
              </a:lnSpc>
              <a:spcAft>
                <a:spcPts val="0"/>
              </a:spcAft>
              <a:buSzPts val="1100"/>
              <a:buFont typeface="Wingdings" panose="05000000000000000000" pitchFamily="2" charset="2"/>
              <a:buChar char="Ø"/>
              <a:tabLst>
                <a:tab pos="1828800" algn="l"/>
              </a:tabLst>
            </a:pPr>
            <a:r>
              <a:rPr lang="en-US" sz="1800" b="1" spc="-5" dirty="0">
                <a:effectLst/>
                <a:latin typeface="Arial" panose="020B0604020202020204" pitchFamily="34" charset="0"/>
                <a:ea typeface="Arial" panose="020B0604020202020204" pitchFamily="34" charset="0"/>
              </a:rPr>
              <a:t>T</a:t>
            </a:r>
            <a:r>
              <a:rPr lang="en-US" sz="1800" spc="-5" dirty="0">
                <a:effectLst/>
                <a:latin typeface="Arial" panose="020B0604020202020204" pitchFamily="34" charset="0"/>
                <a:ea typeface="Arial" panose="020B0604020202020204" pitchFamily="34" charset="0"/>
              </a:rPr>
              <a:t>he driver stores an input command into the controller’s command register, thus starting the</a:t>
            </a:r>
            <a:r>
              <a:rPr lang="en-US" sz="1800" spc="10"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device</a:t>
            </a:r>
            <a:endParaRPr lang="en-IN" sz="1800" spc="-5" dirty="0">
              <a:effectLst/>
              <a:latin typeface="Arial" panose="020B0604020202020204" pitchFamily="34" charset="0"/>
              <a:ea typeface="Arial" panose="020B0604020202020204" pitchFamily="34" charset="0"/>
            </a:endParaRPr>
          </a:p>
          <a:p>
            <a:pPr marL="1200150" marR="682625" lvl="2" indent="-285750" algn="just">
              <a:lnSpc>
                <a:spcPct val="150000"/>
              </a:lnSpc>
              <a:spcAft>
                <a:spcPts val="0"/>
              </a:spcAft>
              <a:buSzPts val="1100"/>
              <a:buFont typeface="Wingdings" panose="05000000000000000000" pitchFamily="2" charset="2"/>
              <a:buChar char="Ø"/>
              <a:tabLst>
                <a:tab pos="1826260" algn="l"/>
              </a:tabLst>
            </a:pPr>
            <a:r>
              <a:rPr lang="en-US" sz="1800" spc="-5" dirty="0">
                <a:effectLst/>
                <a:latin typeface="Arial" panose="020B0604020202020204" pitchFamily="34" charset="0"/>
                <a:ea typeface="Arial" panose="020B0604020202020204" pitchFamily="34" charset="0"/>
              </a:rPr>
              <a:t>When this part of the device driver completes its work, it saves information regarding the operation it began in the device status table; this table contains an entry for each device in system; the information written into this table contains the return address of the original call and any special parameters for the I/O operation; the CPU, after doing this, can be used by other program, so the device manager invokes the scheduler part of the process manager. It then</a:t>
            </a:r>
            <a:r>
              <a:rPr lang="en-US" sz="1800" spc="-15"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terminates</a:t>
            </a:r>
            <a:endParaRPr lang="en-IN" sz="1800" spc="-5" dirty="0">
              <a:effectLst/>
              <a:latin typeface="Arial" panose="020B0604020202020204" pitchFamily="34" charset="0"/>
              <a:ea typeface="Arial" panose="020B0604020202020204" pitchFamily="34"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975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5608CE-47A8-4D52-86DE-E70FB4C91E3F}"/>
              </a:ext>
            </a:extLst>
          </p:cNvPr>
          <p:cNvPicPr>
            <a:picLocks noChangeAspect="1"/>
          </p:cNvPicPr>
          <p:nvPr/>
        </p:nvPicPr>
        <p:blipFill>
          <a:blip r:embed="rId2"/>
          <a:stretch>
            <a:fillRect/>
          </a:stretch>
        </p:blipFill>
        <p:spPr>
          <a:xfrm>
            <a:off x="9038940" y="50800"/>
            <a:ext cx="1386776" cy="1400175"/>
          </a:xfrm>
          <a:prstGeom prst="rect">
            <a:avLst/>
          </a:prstGeom>
        </p:spPr>
      </p:pic>
      <p:pic>
        <p:nvPicPr>
          <p:cNvPr id="1026" name="Picture 2" descr="Operating System Concepts | I.K International Publishing House Pvt. Ltd.">
            <a:extLst>
              <a:ext uri="{FF2B5EF4-FFF2-40B4-BE49-F238E27FC236}">
                <a16:creationId xmlns:a16="http://schemas.microsoft.com/office/drawing/2014/main" id="{EFD0F527-8425-4B19-9749-E0BBED546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77" y="1761632"/>
            <a:ext cx="3535779" cy="4594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rating Systems (3rd Edition): Deitel, Harvey M., Deitel, Paul J.,  Choffnes, David R.: 9780131828278: Amazon.com ...">
            <a:extLst>
              <a:ext uri="{FF2B5EF4-FFF2-40B4-BE49-F238E27FC236}">
                <a16:creationId xmlns:a16="http://schemas.microsoft.com/office/drawing/2014/main" id="{0C0BFACE-1BC8-4E36-83EC-20BD76A66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056" y="1799362"/>
            <a:ext cx="3711421" cy="45569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y Operating Systems: A Modern Perspective, Lab Update Book Online at Low  Prices in India | Operating Systems: A ...">
            <a:extLst>
              <a:ext uri="{FF2B5EF4-FFF2-40B4-BE49-F238E27FC236}">
                <a16:creationId xmlns:a16="http://schemas.microsoft.com/office/drawing/2014/main" id="{7D6FBA5D-02C6-4585-A2CD-FEC085153D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3077" y="1761632"/>
            <a:ext cx="3438246" cy="45490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34B718B-6395-4156-962F-8A7AADF5DCA3}"/>
              </a:ext>
            </a:extLst>
          </p:cNvPr>
          <p:cNvSpPr txBox="1"/>
          <p:nvPr/>
        </p:nvSpPr>
        <p:spPr>
          <a:xfrm>
            <a:off x="398387" y="1392300"/>
            <a:ext cx="4546475" cy="369332"/>
          </a:xfrm>
          <a:prstGeom prst="rect">
            <a:avLst/>
          </a:prstGeom>
          <a:noFill/>
        </p:spPr>
        <p:txBody>
          <a:bodyPr wrap="square" rtlCol="0">
            <a:spAutoFit/>
          </a:bodyPr>
          <a:lstStyle/>
          <a:p>
            <a:r>
              <a:rPr lang="en-IN" b="1" dirty="0"/>
              <a:t>Recommended Books:</a:t>
            </a:r>
          </a:p>
        </p:txBody>
      </p:sp>
      <p:sp>
        <p:nvSpPr>
          <p:cNvPr id="3" name="Date Placeholder 2">
            <a:extLst>
              <a:ext uri="{FF2B5EF4-FFF2-40B4-BE49-F238E27FC236}">
                <a16:creationId xmlns:a16="http://schemas.microsoft.com/office/drawing/2014/main" id="{A28D3660-6EF0-4FA6-AC4D-D4C3926C23B7}"/>
              </a:ext>
            </a:extLst>
          </p:cNvPr>
          <p:cNvSpPr>
            <a:spLocks noGrp="1"/>
          </p:cNvSpPr>
          <p:nvPr>
            <p:ph type="dt" sz="half" idx="10"/>
          </p:nvPr>
        </p:nvSpPr>
        <p:spPr/>
        <p:txBody>
          <a:bodyPr/>
          <a:lstStyle/>
          <a:p>
            <a:fld id="{18743D07-7673-4A5B-B88B-B08DB2EC0015}" type="datetime1">
              <a:rPr lang="en-IN" smtClean="0"/>
              <a:t>03-09-2020</a:t>
            </a:fld>
            <a:endParaRPr lang="en-IN"/>
          </a:p>
        </p:txBody>
      </p:sp>
      <p:sp>
        <p:nvSpPr>
          <p:cNvPr id="4" name="Footer Placeholder 3">
            <a:extLst>
              <a:ext uri="{FF2B5EF4-FFF2-40B4-BE49-F238E27FC236}">
                <a16:creationId xmlns:a16="http://schemas.microsoft.com/office/drawing/2014/main" id="{041BEBD3-DAF0-4DF3-8983-BA08004EF2AF}"/>
              </a:ext>
            </a:extLst>
          </p:cNvPr>
          <p:cNvSpPr>
            <a:spLocks noGrp="1"/>
          </p:cNvSpPr>
          <p:nvPr>
            <p:ph type="ftr" sz="quarter" idx="11"/>
          </p:nvPr>
        </p:nvSpPr>
        <p:spPr/>
        <p:txBody>
          <a:bodyPr/>
          <a:lstStyle/>
          <a:p>
            <a:r>
              <a:rPr lang="en-US"/>
              <a:t>SCS1301 Operating System - Unit 1 Introduction</a:t>
            </a:r>
            <a:endParaRPr lang="en-IN" dirty="0"/>
          </a:p>
        </p:txBody>
      </p:sp>
      <p:sp>
        <p:nvSpPr>
          <p:cNvPr id="5" name="Slide Number Placeholder 4">
            <a:extLst>
              <a:ext uri="{FF2B5EF4-FFF2-40B4-BE49-F238E27FC236}">
                <a16:creationId xmlns:a16="http://schemas.microsoft.com/office/drawing/2014/main" id="{FF7E433F-1E55-4372-8950-39E9ED19177B}"/>
              </a:ext>
            </a:extLst>
          </p:cNvPr>
          <p:cNvSpPr>
            <a:spLocks noGrp="1"/>
          </p:cNvSpPr>
          <p:nvPr>
            <p:ph type="sldNum" sz="quarter" idx="12"/>
          </p:nvPr>
        </p:nvSpPr>
        <p:spPr/>
        <p:txBody>
          <a:bodyPr/>
          <a:lstStyle/>
          <a:p>
            <a:fld id="{C47D4F2A-FF3F-4D76-897B-B2071BBC9AF3}" type="slidenum">
              <a:rPr lang="en-IN" smtClean="0"/>
              <a:t>7</a:t>
            </a:fld>
            <a:endParaRPr lang="en-IN"/>
          </a:p>
        </p:txBody>
      </p:sp>
    </p:spTree>
    <p:extLst>
      <p:ext uri="{BB962C8B-B14F-4D97-AF65-F5344CB8AC3E}">
        <p14:creationId xmlns:p14="http://schemas.microsoft.com/office/powerpoint/2010/main" val="934344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31" y="1254144"/>
            <a:ext cx="11259644" cy="595464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Interrupt driven I/O</a:t>
            </a:r>
          </a:p>
          <a:p>
            <a:pPr marL="1200150" marR="682625" lvl="2" indent="-285750" algn="just">
              <a:lnSpc>
                <a:spcPct val="150000"/>
              </a:lnSpc>
              <a:spcBef>
                <a:spcPts val="185"/>
              </a:spcBef>
              <a:spcAft>
                <a:spcPts val="0"/>
              </a:spcAft>
              <a:buSzPts val="1100"/>
              <a:buFont typeface="Wingdings" panose="05000000000000000000" pitchFamily="2" charset="2"/>
              <a:buChar char="Ø"/>
              <a:tabLst>
                <a:tab pos="1828800" algn="l"/>
              </a:tabLst>
            </a:pPr>
            <a:r>
              <a:rPr lang="en-US" sz="1800" spc="-5" dirty="0">
                <a:effectLst/>
                <a:latin typeface="Arial" panose="020B0604020202020204" pitchFamily="34" charset="0"/>
                <a:ea typeface="Arial" panose="020B0604020202020204" pitchFamily="34" charset="0"/>
              </a:rPr>
              <a:t>The device completes the operation and interrupts the CPU, therefore causing an </a:t>
            </a:r>
            <a:r>
              <a:rPr lang="en-US" sz="1800" i="1" spc="-5" dirty="0">
                <a:effectLst/>
                <a:latin typeface="Arial" panose="020B0604020202020204" pitchFamily="34" charset="0"/>
                <a:ea typeface="Arial" panose="020B0604020202020204" pitchFamily="34" charset="0"/>
              </a:rPr>
              <a:t>interrupt handler </a:t>
            </a:r>
            <a:r>
              <a:rPr lang="en-US" sz="1800" spc="-5" dirty="0">
                <a:effectLst/>
                <a:latin typeface="Arial" panose="020B0604020202020204" pitchFamily="34" charset="0"/>
                <a:ea typeface="Arial" panose="020B0604020202020204" pitchFamily="34" charset="0"/>
              </a:rPr>
              <a:t>to</a:t>
            </a:r>
            <a:r>
              <a:rPr lang="en-US" sz="1800" spc="15"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run</a:t>
            </a:r>
            <a:endParaRPr lang="en-IN" sz="1800" spc="-5" dirty="0">
              <a:effectLst/>
              <a:latin typeface="Arial" panose="020B0604020202020204" pitchFamily="34" charset="0"/>
              <a:ea typeface="Arial" panose="020B0604020202020204" pitchFamily="34" charset="0"/>
            </a:endParaRPr>
          </a:p>
          <a:p>
            <a:pPr marL="1200150" marR="683895" lvl="2" indent="-285750" algn="just">
              <a:lnSpc>
                <a:spcPct val="150000"/>
              </a:lnSpc>
              <a:spcAft>
                <a:spcPts val="0"/>
              </a:spcAft>
              <a:buSzPts val="1100"/>
              <a:buFont typeface="Wingdings" panose="05000000000000000000" pitchFamily="2" charset="2"/>
              <a:buChar char="Ø"/>
              <a:tabLst>
                <a:tab pos="1828800" algn="l"/>
              </a:tabLst>
            </a:pPr>
            <a:r>
              <a:rPr lang="en-US" sz="1800" spc="-5" dirty="0">
                <a:effectLst/>
                <a:latin typeface="Arial" panose="020B0604020202020204" pitchFamily="34" charset="0"/>
                <a:ea typeface="Arial" panose="020B0604020202020204" pitchFamily="34" charset="0"/>
              </a:rPr>
              <a:t>The interrupt handler determines which device caused the interrupt; it then branches to the </a:t>
            </a:r>
            <a:r>
              <a:rPr lang="en-US" sz="1800" i="1" spc="-5" dirty="0">
                <a:effectLst/>
                <a:latin typeface="Arial" panose="020B0604020202020204" pitchFamily="34" charset="0"/>
                <a:ea typeface="Arial" panose="020B0604020202020204" pitchFamily="34" charset="0"/>
              </a:rPr>
              <a:t>device handler </a:t>
            </a:r>
            <a:r>
              <a:rPr lang="en-US" sz="1800" spc="-5" dirty="0">
                <a:effectLst/>
                <a:latin typeface="Arial" panose="020B0604020202020204" pitchFamily="34" charset="0"/>
                <a:ea typeface="Arial" panose="020B0604020202020204" pitchFamily="34" charset="0"/>
              </a:rPr>
              <a:t>for that</a:t>
            </a:r>
            <a:r>
              <a:rPr lang="en-US" sz="1800" spc="-40"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device</a:t>
            </a:r>
            <a:endParaRPr lang="en-IN" sz="1800" spc="-5" dirty="0">
              <a:effectLst/>
              <a:latin typeface="Arial" panose="020B0604020202020204" pitchFamily="34" charset="0"/>
              <a:ea typeface="Arial" panose="020B0604020202020204" pitchFamily="34" charset="0"/>
            </a:endParaRPr>
          </a:p>
          <a:p>
            <a:pPr marL="1200150" marR="682625" lvl="2" indent="-285750" algn="just">
              <a:lnSpc>
                <a:spcPct val="150000"/>
              </a:lnSpc>
              <a:spcAft>
                <a:spcPts val="0"/>
              </a:spcAft>
              <a:buSzPts val="1100"/>
              <a:buFont typeface="Wingdings" panose="05000000000000000000" pitchFamily="2" charset="2"/>
              <a:buChar char="Ø"/>
              <a:tabLst>
                <a:tab pos="1828800" algn="l"/>
              </a:tabLst>
            </a:pPr>
            <a:r>
              <a:rPr lang="en-US" sz="1800" spc="-5" dirty="0">
                <a:effectLst/>
                <a:latin typeface="Arial" panose="020B0604020202020204" pitchFamily="34" charset="0"/>
                <a:ea typeface="Arial" panose="020B0604020202020204" pitchFamily="34" charset="0"/>
              </a:rPr>
              <a:t>The device driver retrieves the pending I/O status information from the device status table</a:t>
            </a:r>
            <a:endParaRPr lang="en-IN" sz="1800" spc="-5" dirty="0">
              <a:effectLst/>
              <a:latin typeface="Arial" panose="020B0604020202020204" pitchFamily="34" charset="0"/>
              <a:ea typeface="Arial" panose="020B0604020202020204" pitchFamily="34" charset="0"/>
            </a:endParaRPr>
          </a:p>
          <a:p>
            <a:pPr marL="1200150" marR="683260" lvl="2" indent="-285750" algn="just">
              <a:lnSpc>
                <a:spcPct val="150000"/>
              </a:lnSpc>
              <a:spcAft>
                <a:spcPts val="0"/>
              </a:spcAft>
              <a:buSzPts val="1100"/>
              <a:buFont typeface="Wingdings" panose="05000000000000000000" pitchFamily="2" charset="2"/>
              <a:buChar char="Ø"/>
              <a:tabLst>
                <a:tab pos="1790700" algn="l"/>
              </a:tabLst>
            </a:pPr>
            <a:r>
              <a:rPr lang="en-US" sz="1800" b="1" spc="-5" dirty="0">
                <a:effectLst/>
                <a:latin typeface="Arial" panose="020B0604020202020204" pitchFamily="34" charset="0"/>
                <a:ea typeface="Arial" panose="020B0604020202020204" pitchFamily="34" charset="0"/>
              </a:rPr>
              <a:t>(</a:t>
            </a:r>
            <a:r>
              <a:rPr lang="en-US" sz="1800" b="1" spc="-5" dirty="0" err="1">
                <a:effectLst/>
                <a:latin typeface="Arial" panose="020B0604020202020204" pitchFamily="34" charset="0"/>
                <a:ea typeface="Arial" panose="020B0604020202020204" pitchFamily="34" charset="0"/>
              </a:rPr>
              <a:t>a,b</a:t>
            </a:r>
            <a:r>
              <a:rPr lang="en-US" sz="1800" b="1" spc="-5" dirty="0">
                <a:effectLst/>
                <a:latin typeface="Arial" panose="020B0604020202020204" pitchFamily="34" charset="0"/>
                <a:ea typeface="Arial" panose="020B0604020202020204" pitchFamily="34" charset="0"/>
              </a:rPr>
              <a:t>) T</a:t>
            </a:r>
            <a:r>
              <a:rPr lang="en-US" sz="1800" spc="-5" dirty="0">
                <a:effectLst/>
                <a:latin typeface="Arial" panose="020B0604020202020204" pitchFamily="34" charset="0"/>
                <a:ea typeface="Arial" panose="020B0604020202020204" pitchFamily="34" charset="0"/>
              </a:rPr>
              <a:t>he device driver copies the content of the controller’s data register(s) into the user process’s</a:t>
            </a:r>
            <a:r>
              <a:rPr lang="en-US" sz="1800" spc="-20"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space</a:t>
            </a:r>
            <a:endParaRPr lang="en-IN" sz="1800" spc="-5" dirty="0">
              <a:effectLst/>
              <a:latin typeface="Arial" panose="020B0604020202020204" pitchFamily="34" charset="0"/>
              <a:ea typeface="Arial" panose="020B0604020202020204" pitchFamily="34" charset="0"/>
            </a:endParaRPr>
          </a:p>
          <a:p>
            <a:pPr marL="1200150" marR="682625" lvl="2" indent="-285750" algn="just">
              <a:lnSpc>
                <a:spcPct val="150000"/>
              </a:lnSpc>
              <a:spcAft>
                <a:spcPts val="0"/>
              </a:spcAft>
              <a:buSzPts val="1100"/>
              <a:buFont typeface="Wingdings" panose="05000000000000000000" pitchFamily="2" charset="2"/>
              <a:buChar char="Ø"/>
              <a:tabLst>
                <a:tab pos="1828800" algn="l"/>
              </a:tabLst>
            </a:pPr>
            <a:r>
              <a:rPr lang="en-US" spc="-5" dirty="0">
                <a:latin typeface="Arial" panose="020B0604020202020204" pitchFamily="34" charset="0"/>
                <a:ea typeface="Arial" panose="020B0604020202020204" pitchFamily="34" charset="0"/>
              </a:rPr>
              <a:t>T</a:t>
            </a:r>
            <a:r>
              <a:rPr lang="en-US" sz="1800" spc="-5" dirty="0">
                <a:effectLst/>
                <a:latin typeface="Arial" panose="020B0604020202020204" pitchFamily="34" charset="0"/>
                <a:ea typeface="Arial" panose="020B0604020202020204" pitchFamily="34" charset="0"/>
              </a:rPr>
              <a:t>he device handler returns the control to the application process (knowing the return address from the device status table). Same sequence (or similar) of operations will be accomplished for an output</a:t>
            </a:r>
            <a:r>
              <a:rPr lang="en-US" sz="1800" spc="-25" dirty="0">
                <a:effectLst/>
                <a:latin typeface="Arial" panose="020B0604020202020204" pitchFamily="34" charset="0"/>
                <a:ea typeface="Arial" panose="020B0604020202020204" pitchFamily="34" charset="0"/>
              </a:rPr>
              <a:t> </a:t>
            </a:r>
            <a:r>
              <a:rPr lang="en-US" sz="1800" spc="-5" dirty="0">
                <a:effectLst/>
                <a:latin typeface="Arial" panose="020B0604020202020204" pitchFamily="34" charset="0"/>
                <a:ea typeface="Arial" panose="020B0604020202020204" pitchFamily="34" charset="0"/>
              </a:rPr>
              <a:t>operation.</a:t>
            </a:r>
            <a:endParaRPr lang="en-IN" sz="1800" spc="-5" dirty="0">
              <a:effectLst/>
              <a:latin typeface="Arial" panose="020B0604020202020204" pitchFamily="34" charset="0"/>
              <a:ea typeface="Arial" panose="020B0604020202020204" pitchFamily="34" charset="0"/>
            </a:endParaRPr>
          </a:p>
          <a:p>
            <a:pPr marR="0" lvl="0" algn="just" defTabSz="914400" rtl="0" eaLnBrk="1" fontAlgn="auto" latinLnBrk="0" hangingPunct="1">
              <a:lnSpc>
                <a:spcPct val="100000"/>
              </a:lnSpc>
              <a:spcBef>
                <a:spcPts val="0"/>
              </a:spcBef>
              <a:spcAft>
                <a:spcPts val="0"/>
              </a:spcAft>
              <a:buClrTx/>
              <a:buSzTx/>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626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31" y="1254144"/>
            <a:ext cx="11259644" cy="525881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Buffering</a:t>
            </a:r>
          </a:p>
          <a:p>
            <a:pPr marL="189865" marR="683260" indent="457200">
              <a:lnSpc>
                <a:spcPct val="150000"/>
              </a:lnSpc>
              <a:spcBef>
                <a:spcPts val="810"/>
              </a:spcBef>
              <a:spcAft>
                <a:spcPts val="0"/>
              </a:spcAft>
            </a:pPr>
            <a:r>
              <a:rPr lang="en-US" sz="1800" dirty="0">
                <a:effectLst/>
                <a:latin typeface="Arial" panose="020B0604020202020204" pitchFamily="34" charset="0"/>
                <a:ea typeface="Arial" panose="020B0604020202020204" pitchFamily="34" charset="0"/>
              </a:rPr>
              <a:t>Buffering is a technique by which a device manager keeps the slower I/O devices busy when a process is not requiring I/O operations.</a:t>
            </a:r>
          </a:p>
          <a:p>
            <a:pPr marL="189865" marR="683260" indent="457200">
              <a:lnSpc>
                <a:spcPct val="150000"/>
              </a:lnSpc>
              <a:spcBef>
                <a:spcPts val="810"/>
              </a:spcBef>
              <a:spcAft>
                <a:spcPts val="0"/>
              </a:spcAft>
            </a:pPr>
            <a:r>
              <a:rPr lang="en-US" b="0" i="0" dirty="0">
                <a:effectLst/>
                <a:latin typeface="Roboto"/>
              </a:rPr>
              <a:t>A buffer is a memory area that stores data being transferred between two devices or between a device and an application.</a:t>
            </a:r>
            <a:endParaRPr lang="en-IN" sz="1800" dirty="0">
              <a:effectLst/>
              <a:latin typeface="Arial" panose="020B0604020202020204" pitchFamily="34" charset="0"/>
              <a:ea typeface="Arial" panose="020B0604020202020204" pitchFamily="34" charset="0"/>
            </a:endParaRPr>
          </a:p>
          <a:p>
            <a:pPr marL="742950" marR="682625" lvl="1" indent="-285750">
              <a:lnSpc>
                <a:spcPct val="146000"/>
              </a:lnSpc>
              <a:spcAft>
                <a:spcPts val="0"/>
              </a:spcAft>
              <a:buSzPts val="1100"/>
              <a:buFont typeface="Symbol" panose="05050102010706020507" pitchFamily="18" charset="2"/>
              <a:buChar char=""/>
              <a:tabLst>
                <a:tab pos="647065" algn="l"/>
                <a:tab pos="647700" algn="l"/>
              </a:tabLst>
            </a:pPr>
            <a:r>
              <a:rPr lang="en-US" sz="1800" b="1" dirty="0">
                <a:effectLst/>
                <a:latin typeface="Arial" panose="020B0604020202020204" pitchFamily="34" charset="0"/>
                <a:ea typeface="Symbol" panose="05050102010706020507" pitchFamily="18" charset="2"/>
                <a:cs typeface="Symbol" panose="05050102010706020507" pitchFamily="18" charset="2"/>
              </a:rPr>
              <a:t>Input buffering </a:t>
            </a:r>
            <a:r>
              <a:rPr lang="en-US" sz="1800" dirty="0">
                <a:effectLst/>
                <a:latin typeface="Arial" panose="020B0604020202020204" pitchFamily="34" charset="0"/>
                <a:ea typeface="Symbol" panose="05050102010706020507" pitchFamily="18" charset="2"/>
                <a:cs typeface="Symbol" panose="05050102010706020507" pitchFamily="18" charset="2"/>
              </a:rPr>
              <a:t>is the process of reading the data into the primary memory before the process requests</a:t>
            </a:r>
            <a:r>
              <a:rPr lang="en-US" sz="1800" spc="-10" dirty="0">
                <a:effectLst/>
                <a:latin typeface="Arial" panose="020B0604020202020204" pitchFamily="34" charset="0"/>
                <a:ea typeface="Symbol" panose="05050102010706020507" pitchFamily="18" charset="2"/>
                <a:cs typeface="Symbol" panose="05050102010706020507" pitchFamily="18" charset="2"/>
              </a:rPr>
              <a:t> </a:t>
            </a:r>
            <a:r>
              <a:rPr lang="en-US" sz="1800" dirty="0">
                <a:effectLst/>
                <a:latin typeface="Arial" panose="020B0604020202020204" pitchFamily="34" charset="0"/>
                <a:ea typeface="Symbol" panose="05050102010706020507" pitchFamily="18" charset="2"/>
                <a:cs typeface="Symbol" panose="05050102010706020507" pitchFamily="18" charset="2"/>
              </a:rPr>
              <a:t>it.</a:t>
            </a:r>
            <a:endParaRPr lang="en-IN" sz="1800" dirty="0">
              <a:effectLst/>
              <a:latin typeface="Arial" panose="020B0604020202020204" pitchFamily="34" charset="0"/>
              <a:ea typeface="Symbol" panose="05050102010706020507" pitchFamily="18" charset="2"/>
              <a:cs typeface="Symbol" panose="05050102010706020507" pitchFamily="18" charset="2"/>
            </a:endParaRPr>
          </a:p>
          <a:p>
            <a:pPr marL="742950" marR="682625" lvl="1" indent="-285750">
              <a:lnSpc>
                <a:spcPct val="146000"/>
              </a:lnSpc>
              <a:spcAft>
                <a:spcPts val="0"/>
              </a:spcAft>
              <a:buSzPts val="1100"/>
              <a:buFont typeface="Symbol" panose="05050102010706020507" pitchFamily="18" charset="2"/>
              <a:buChar char=""/>
              <a:tabLst>
                <a:tab pos="647065" algn="l"/>
                <a:tab pos="647700" algn="l"/>
              </a:tabLst>
            </a:pPr>
            <a:r>
              <a:rPr lang="en-US" sz="1800" b="1" dirty="0">
                <a:effectLst/>
                <a:latin typeface="Arial" panose="020B0604020202020204" pitchFamily="34" charset="0"/>
                <a:ea typeface="Symbol" panose="05050102010706020507" pitchFamily="18" charset="2"/>
                <a:cs typeface="Symbol" panose="05050102010706020507" pitchFamily="18" charset="2"/>
              </a:rPr>
              <a:t>Output buffering </a:t>
            </a:r>
            <a:r>
              <a:rPr lang="en-US" sz="1800" dirty="0">
                <a:effectLst/>
                <a:latin typeface="Arial" panose="020B0604020202020204" pitchFamily="34" charset="0"/>
                <a:ea typeface="Symbol" panose="05050102010706020507" pitchFamily="18" charset="2"/>
                <a:cs typeface="Symbol" panose="05050102010706020507" pitchFamily="18" charset="2"/>
              </a:rPr>
              <a:t>is the process of saving the data in the memory and then writing it to the device while the process continues its</a:t>
            </a:r>
            <a:r>
              <a:rPr lang="en-US" sz="1800" spc="10" dirty="0">
                <a:effectLst/>
                <a:latin typeface="Arial" panose="020B0604020202020204" pitchFamily="34" charset="0"/>
                <a:ea typeface="Symbol" panose="05050102010706020507" pitchFamily="18" charset="2"/>
                <a:cs typeface="Symbol" panose="05050102010706020507" pitchFamily="18" charset="2"/>
              </a:rPr>
              <a:t> </a:t>
            </a:r>
            <a:r>
              <a:rPr lang="en-US" sz="1800" dirty="0">
                <a:effectLst/>
                <a:latin typeface="Arial" panose="020B0604020202020204" pitchFamily="34" charset="0"/>
                <a:ea typeface="Symbol" panose="05050102010706020507" pitchFamily="18" charset="2"/>
                <a:cs typeface="Symbol" panose="05050102010706020507" pitchFamily="18" charset="2"/>
              </a:rPr>
              <a:t>execution.</a:t>
            </a:r>
            <a:endParaRPr lang="en-IN" sz="1800" dirty="0">
              <a:effectLst/>
              <a:latin typeface="Arial" panose="020B0604020202020204" pitchFamily="34" charset="0"/>
              <a:ea typeface="Symbol" panose="05050102010706020507" pitchFamily="18" charset="2"/>
              <a:cs typeface="Symbol" panose="05050102010706020507" pitchFamily="18"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510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31" y="1254144"/>
            <a:ext cx="11259644" cy="5698163"/>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Hardware level buffering</a:t>
            </a:r>
          </a:p>
          <a:p>
            <a:pPr marL="189865" marR="683260" lvl="0" fontAlgn="auto">
              <a:lnSpc>
                <a:spcPct val="150000"/>
              </a:lnSpc>
              <a:spcBef>
                <a:spcPts val="810"/>
              </a:spcBef>
              <a:buClrTx/>
              <a:buSzTx/>
              <a:tabLst/>
              <a:defRPr/>
            </a:pPr>
            <a:r>
              <a:rPr lang="en-US" dirty="0">
                <a:latin typeface="Arial" panose="020B0604020202020204" pitchFamily="34" charset="0"/>
              </a:rPr>
              <a:t>Consider a simple character device controller that reads a single byte form a modem for each input operation.</a:t>
            </a:r>
          </a:p>
          <a:p>
            <a:pPr marL="647065" marR="683260" lvl="1" indent="457200" algn="just">
              <a:lnSpc>
                <a:spcPct val="150000"/>
              </a:lnSpc>
              <a:spcBef>
                <a:spcPts val="810"/>
              </a:spcBef>
              <a:buFont typeface="Wingdings" panose="05000000000000000000" pitchFamily="2" charset="2"/>
              <a:buChar char="Ø"/>
              <a:defRPr/>
            </a:pPr>
            <a:r>
              <a:rPr lang="en-US" dirty="0">
                <a:latin typeface="Arial" panose="020B0604020202020204" pitchFamily="34" charset="0"/>
              </a:rPr>
              <a:t> Normal operation: read occurs, the driver passes a read command to the controller; the</a:t>
            </a:r>
          </a:p>
          <a:p>
            <a:pPr marL="647065" marR="683260" lvl="1" algn="just">
              <a:lnSpc>
                <a:spcPct val="150000"/>
              </a:lnSpc>
              <a:spcBef>
                <a:spcPts val="810"/>
              </a:spcBef>
              <a:defRPr/>
            </a:pPr>
            <a:r>
              <a:rPr lang="en-US" dirty="0">
                <a:latin typeface="Arial" panose="020B0604020202020204" pitchFamily="34" charset="0"/>
              </a:rPr>
              <a:t>        controller instructs the device to put the next character into one-byte data controller’s</a:t>
            </a:r>
          </a:p>
          <a:p>
            <a:pPr marL="647065" marR="683260" lvl="1" algn="just">
              <a:lnSpc>
                <a:spcPct val="150000"/>
              </a:lnSpc>
              <a:spcBef>
                <a:spcPts val="810"/>
              </a:spcBef>
              <a:defRPr/>
            </a:pPr>
            <a:r>
              <a:rPr lang="en-US" dirty="0">
                <a:latin typeface="Arial" panose="020B0604020202020204" pitchFamily="34" charset="0"/>
              </a:rPr>
              <a:t>         register; the process calling for byte waits for the operation to complete and then retrieves</a:t>
            </a:r>
          </a:p>
          <a:p>
            <a:pPr marL="647065" marR="683260" lvl="1" algn="just">
              <a:lnSpc>
                <a:spcPct val="150000"/>
              </a:lnSpc>
              <a:spcBef>
                <a:spcPts val="810"/>
              </a:spcBef>
              <a:defRPr/>
            </a:pPr>
            <a:r>
              <a:rPr lang="en-US" dirty="0">
                <a:latin typeface="Arial" panose="020B0604020202020204" pitchFamily="34" charset="0"/>
              </a:rPr>
              <a:t>       the character from the data register </a:t>
            </a:r>
          </a:p>
          <a:p>
            <a:pPr marL="189865" marR="683260" lvl="0" fontAlgn="auto">
              <a:lnSpc>
                <a:spcPct val="150000"/>
              </a:lnSpc>
              <a:spcBef>
                <a:spcPts val="810"/>
              </a:spcBef>
              <a:buClrTx/>
              <a:buSzTx/>
              <a:tabLst/>
              <a:defRPr/>
            </a:pPr>
            <a:r>
              <a:rPr lang="en-US" dirty="0">
                <a:latin typeface="Arial" panose="020B0604020202020204" pitchFamily="34" charset="0"/>
              </a:rPr>
              <a:t>Add a hardware buffer to the controller to decrease the amount of time the process has to wait</a:t>
            </a:r>
          </a:p>
          <a:p>
            <a:pPr marL="647065" marR="683260" lvl="1" indent="457200">
              <a:lnSpc>
                <a:spcPct val="150000"/>
              </a:lnSpc>
              <a:spcBef>
                <a:spcPts val="810"/>
              </a:spcBef>
              <a:buFont typeface="Wingdings" panose="05000000000000000000" pitchFamily="2" charset="2"/>
              <a:buChar char="Ø"/>
              <a:defRPr/>
            </a:pPr>
            <a:r>
              <a:rPr lang="en-US" dirty="0">
                <a:latin typeface="Arial" panose="020B0604020202020204" pitchFamily="34" charset="0"/>
              </a:rPr>
              <a:t>Buffered operation: the next character to be read by the process has already been</a:t>
            </a:r>
          </a:p>
          <a:p>
            <a:pPr marL="647065" marR="683260" lvl="1">
              <a:lnSpc>
                <a:spcPct val="150000"/>
              </a:lnSpc>
              <a:spcBef>
                <a:spcPts val="810"/>
              </a:spcBef>
              <a:defRPr/>
            </a:pPr>
            <a:r>
              <a:rPr lang="en-US" dirty="0">
                <a:latin typeface="Arial" panose="020B0604020202020204" pitchFamily="34" charset="0"/>
              </a:rPr>
              <a:t>       placed into the data register, even the process has not yet called for the read operation </a:t>
            </a:r>
            <a:endParaRPr lang="en-IN" dirty="0">
              <a:latin typeface="Arial" panose="020B0604020202020204" pitchFamily="34" charset="0"/>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6430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31" y="1254144"/>
            <a:ext cx="11259644" cy="1774012"/>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Hardware level buffering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729C4C4-64B3-4C70-802A-A624C22B07FF}"/>
              </a:ext>
            </a:extLst>
          </p:cNvPr>
          <p:cNvPicPr>
            <a:picLocks noChangeAspect="1"/>
          </p:cNvPicPr>
          <p:nvPr/>
        </p:nvPicPr>
        <p:blipFill>
          <a:blip r:embed="rId2"/>
          <a:stretch>
            <a:fillRect/>
          </a:stretch>
        </p:blipFill>
        <p:spPr>
          <a:xfrm>
            <a:off x="1524000" y="2066924"/>
            <a:ext cx="9143999" cy="3990975"/>
          </a:xfrm>
          <a:prstGeom prst="rect">
            <a:avLst/>
          </a:prstGeom>
        </p:spPr>
      </p:pic>
    </p:spTree>
    <p:extLst>
      <p:ext uri="{BB962C8B-B14F-4D97-AF65-F5344CB8AC3E}">
        <p14:creationId xmlns:p14="http://schemas.microsoft.com/office/powerpoint/2010/main" val="4087153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31" y="1254144"/>
            <a:ext cx="11259644" cy="129266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400" b="1" u="sng" dirty="0">
                <a:solidFill>
                  <a:srgbClr val="4472C4"/>
                </a:solidFill>
                <a:latin typeface="Calibri" panose="020F0502020204030204"/>
              </a:rPr>
              <a:t>Driver level buffering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rPr>
              <a:t>This is generally called double buffering. One buffer is for the driver to store the data while waiting for the higher layers to read it. The other buffer is to store data from the lower level module. This technique can be used for the block-oriented devices (buffers must be large enough to accommodate a block of data). </a:t>
            </a:r>
            <a:endParaRPr lang="en-IN" dirty="0">
              <a:latin typeface="Arial" panose="020B0604020202020204" pitchFamily="34" charset="0"/>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B27E0A5-4CE1-43CC-86FB-1BD5B57D6DFB}"/>
              </a:ext>
            </a:extLst>
          </p:cNvPr>
          <p:cNvPicPr>
            <a:picLocks noChangeAspect="1"/>
          </p:cNvPicPr>
          <p:nvPr/>
        </p:nvPicPr>
        <p:blipFill>
          <a:blip r:embed="rId2"/>
          <a:stretch>
            <a:fillRect/>
          </a:stretch>
        </p:blipFill>
        <p:spPr>
          <a:xfrm>
            <a:off x="2848851" y="2457678"/>
            <a:ext cx="6151397" cy="3523793"/>
          </a:xfrm>
          <a:prstGeom prst="rect">
            <a:avLst/>
          </a:prstGeom>
        </p:spPr>
      </p:pic>
    </p:spTree>
    <p:extLst>
      <p:ext uri="{BB962C8B-B14F-4D97-AF65-F5344CB8AC3E}">
        <p14:creationId xmlns:p14="http://schemas.microsoft.com/office/powerpoint/2010/main" val="805870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31" y="1254144"/>
            <a:ext cx="11259644" cy="251267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Driver level buffering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742950" lvl="1" indent="-285750" algn="just">
              <a:buFont typeface="Wingdings" panose="05000000000000000000" pitchFamily="2" charset="2"/>
              <a:buChar char="Ø"/>
              <a:defRPr/>
            </a:pPr>
            <a:r>
              <a:rPr lang="en-US" dirty="0">
                <a:latin typeface="Arial" panose="020B0604020202020204" pitchFamily="34" charset="0"/>
              </a:rPr>
              <a:t>The number of buffers is extended from two to n. The data producer  is writing into buffer </a:t>
            </a:r>
            <a:r>
              <a:rPr lang="en-US" dirty="0" err="1">
                <a:latin typeface="Arial" panose="020B0604020202020204" pitchFamily="34" charset="0"/>
              </a:rPr>
              <a:t>i</a:t>
            </a:r>
            <a:r>
              <a:rPr lang="en-US" dirty="0">
                <a:latin typeface="Arial" panose="020B0604020202020204" pitchFamily="34" charset="0"/>
              </a:rPr>
              <a:t> while the data consumer is reading from buffer j.</a:t>
            </a:r>
          </a:p>
          <a:p>
            <a:pPr marL="742950" lvl="1" indent="-285750" algn="just">
              <a:buFont typeface="Wingdings" panose="05000000000000000000" pitchFamily="2" charset="2"/>
              <a:buChar char="Ø"/>
              <a:defRPr/>
            </a:pPr>
            <a:r>
              <a:rPr lang="en-US" dirty="0">
                <a:latin typeface="Arial" panose="020B0604020202020204" pitchFamily="34" charset="0"/>
              </a:rPr>
              <a:t>In this configuration buffers j+1 to n-1 and 0 to i-1 are full. This is known as circular buffering</a:t>
            </a:r>
          </a:p>
          <a:p>
            <a:pPr lvl="1" algn="just">
              <a:defRPr/>
            </a:pPr>
            <a:r>
              <a:rPr lang="en-US" dirty="0">
                <a:latin typeface="Arial" panose="020B0604020202020204" pitchFamily="34" charset="0"/>
              </a:rPr>
              <a:t>    technique. </a:t>
            </a:r>
            <a:endParaRPr lang="en-IN" dirty="0">
              <a:latin typeface="Arial" panose="020B0604020202020204" pitchFamily="34" charset="0"/>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1D19570-E95B-475C-84B5-5B02EE7CF723}"/>
              </a:ext>
            </a:extLst>
          </p:cNvPr>
          <p:cNvPicPr>
            <a:picLocks noChangeAspect="1"/>
          </p:cNvPicPr>
          <p:nvPr/>
        </p:nvPicPr>
        <p:blipFill>
          <a:blip r:embed="rId2"/>
          <a:stretch>
            <a:fillRect/>
          </a:stretch>
        </p:blipFill>
        <p:spPr>
          <a:xfrm>
            <a:off x="2344984" y="3318670"/>
            <a:ext cx="8491538" cy="3037680"/>
          </a:xfrm>
          <a:prstGeom prst="rect">
            <a:avLst/>
          </a:prstGeom>
        </p:spPr>
      </p:pic>
    </p:spTree>
    <p:extLst>
      <p:ext uri="{BB962C8B-B14F-4D97-AF65-F5344CB8AC3E}">
        <p14:creationId xmlns:p14="http://schemas.microsoft.com/office/powerpoint/2010/main" val="3656034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31" y="1254144"/>
            <a:ext cx="11259644" cy="611789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400" b="1" u="sng" dirty="0">
                <a:solidFill>
                  <a:srgbClr val="4472C4"/>
                </a:solidFill>
                <a:latin typeface="Calibri" panose="020F0502020204030204"/>
              </a:rPr>
              <a:t>Device driver</a:t>
            </a:r>
            <a:endPar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1200150" marR="682625" lvl="2" indent="-285750" algn="just">
              <a:lnSpc>
                <a:spcPct val="147000"/>
              </a:lnSpc>
              <a:spcBef>
                <a:spcPts val="805"/>
              </a:spcBef>
              <a:buSzPts val="1100"/>
              <a:buFont typeface="Wingdings" panose="05000000000000000000" pitchFamily="2" charset="2"/>
              <a:buChar char="Ø"/>
              <a:tabLst>
                <a:tab pos="1104900" algn="l"/>
              </a:tabLst>
            </a:pPr>
            <a:r>
              <a:rPr lang="en-US" dirty="0">
                <a:effectLst/>
                <a:latin typeface="Arial" panose="020B0604020202020204" pitchFamily="34" charset="0"/>
                <a:ea typeface="Symbol" panose="05050102010706020507" pitchFamily="18" charset="2"/>
                <a:cs typeface="Symbol" panose="05050102010706020507" pitchFamily="18" charset="2"/>
              </a:rPr>
              <a:t>It is a software program that controls a particular type of device attached to the computer. It provides an interface to the hardware devices without the requirement to know the precise information about the</a:t>
            </a:r>
            <a:r>
              <a:rPr lang="en-US" spc="-45" dirty="0">
                <a:effectLst/>
                <a:latin typeface="Arial" panose="020B0604020202020204" pitchFamily="34" charset="0"/>
                <a:ea typeface="Symbol" panose="05050102010706020507" pitchFamily="18" charset="2"/>
                <a:cs typeface="Symbol" panose="05050102010706020507" pitchFamily="18" charset="2"/>
              </a:rPr>
              <a:t> </a:t>
            </a:r>
            <a:r>
              <a:rPr lang="en-US" dirty="0">
                <a:effectLst/>
                <a:latin typeface="Arial" panose="020B0604020202020204" pitchFamily="34" charset="0"/>
                <a:ea typeface="Symbol" panose="05050102010706020507" pitchFamily="18" charset="2"/>
                <a:cs typeface="Symbol" panose="05050102010706020507" pitchFamily="18" charset="2"/>
              </a:rPr>
              <a:t>hardware.</a:t>
            </a:r>
            <a:endParaRPr lang="en-IN" dirty="0">
              <a:effectLst/>
              <a:latin typeface="Arial" panose="020B0604020202020204" pitchFamily="34" charset="0"/>
              <a:ea typeface="Symbol" panose="05050102010706020507" pitchFamily="18" charset="2"/>
              <a:cs typeface="Symbol" panose="05050102010706020507" pitchFamily="18" charset="2"/>
            </a:endParaRPr>
          </a:p>
          <a:p>
            <a:pPr marL="1200150" marR="682625" lvl="2" indent="-285750" algn="just">
              <a:lnSpc>
                <a:spcPct val="145000"/>
              </a:lnSpc>
              <a:spcBef>
                <a:spcPts val="35"/>
              </a:spcBef>
              <a:buSzPts val="1100"/>
              <a:buFont typeface="Wingdings" panose="05000000000000000000" pitchFamily="2" charset="2"/>
              <a:buChar char="Ø"/>
              <a:tabLst>
                <a:tab pos="1104900" algn="l"/>
              </a:tabLst>
            </a:pPr>
            <a:r>
              <a:rPr lang="en-US" dirty="0">
                <a:effectLst/>
                <a:latin typeface="Arial" panose="020B0604020202020204" pitchFamily="34" charset="0"/>
                <a:ea typeface="Symbol" panose="05050102010706020507" pitchFamily="18" charset="2"/>
                <a:cs typeface="Symbol" panose="05050102010706020507" pitchFamily="18" charset="2"/>
              </a:rPr>
              <a:t>A device driver communicates with the device through a bus or communication sub system.</a:t>
            </a:r>
          </a:p>
          <a:p>
            <a:pPr algn="just">
              <a:defRPr/>
            </a:pPr>
            <a:r>
              <a:rPr lang="en-US" sz="2400" b="1" u="sng" dirty="0">
                <a:solidFill>
                  <a:srgbClr val="4472C4"/>
                </a:solidFill>
                <a:latin typeface="Calibri" panose="020F0502020204030204"/>
              </a:rPr>
              <a:t>Responsibilities</a:t>
            </a:r>
            <a:endParaRPr lang="en-IN" sz="2400" b="1" u="sng" dirty="0">
              <a:solidFill>
                <a:srgbClr val="4472C4"/>
              </a:solidFill>
              <a:latin typeface="Calibri" panose="020F0502020204030204"/>
            </a:endParaRPr>
          </a:p>
          <a:p>
            <a:pPr marL="1257300" lvl="2" indent="-342900">
              <a:spcBef>
                <a:spcPts val="655"/>
              </a:spcBef>
              <a:buSzPts val="1100"/>
              <a:buFont typeface="Wingdings" panose="05000000000000000000" pitchFamily="2" charset="2"/>
              <a:buChar char="Ø"/>
              <a:tabLst>
                <a:tab pos="1104900" algn="l"/>
              </a:tabLst>
            </a:pPr>
            <a:r>
              <a:rPr lang="en-US" spc="-5" dirty="0">
                <a:effectLst/>
                <a:latin typeface="Arial" panose="020B0604020202020204" pitchFamily="34" charset="0"/>
                <a:ea typeface="Arial" panose="020B0604020202020204" pitchFamily="34" charset="0"/>
              </a:rPr>
              <a:t>Initialize devices</a:t>
            </a:r>
            <a:endParaRPr lang="en-IN" spc="-5" dirty="0">
              <a:effectLst/>
              <a:latin typeface="Arial" panose="020B0604020202020204" pitchFamily="34" charset="0"/>
              <a:ea typeface="Arial" panose="020B0604020202020204" pitchFamily="34" charset="0"/>
            </a:endParaRPr>
          </a:p>
          <a:p>
            <a:pPr marL="1257300" lvl="2" indent="-342900">
              <a:spcBef>
                <a:spcPts val="630"/>
              </a:spcBef>
              <a:buSzPts val="1100"/>
              <a:buFont typeface="Wingdings" panose="05000000000000000000" pitchFamily="2" charset="2"/>
              <a:buChar char="Ø"/>
              <a:tabLst>
                <a:tab pos="1104900" algn="l"/>
              </a:tabLst>
            </a:pPr>
            <a:r>
              <a:rPr lang="en-US" spc="-5" dirty="0">
                <a:effectLst/>
                <a:latin typeface="Arial" panose="020B0604020202020204" pitchFamily="34" charset="0"/>
                <a:ea typeface="Arial" panose="020B0604020202020204" pitchFamily="34" charset="0"/>
              </a:rPr>
              <a:t>Interpreting the commands from the operating</a:t>
            </a:r>
            <a:r>
              <a:rPr lang="en-US" spc="-15" dirty="0">
                <a:effectLst/>
                <a:latin typeface="Arial" panose="020B0604020202020204" pitchFamily="34" charset="0"/>
                <a:ea typeface="Arial" panose="020B0604020202020204" pitchFamily="34" charset="0"/>
              </a:rPr>
              <a:t> </a:t>
            </a:r>
            <a:r>
              <a:rPr lang="en-US" spc="-5" dirty="0">
                <a:effectLst/>
                <a:latin typeface="Arial" panose="020B0604020202020204" pitchFamily="34" charset="0"/>
                <a:ea typeface="Arial" panose="020B0604020202020204" pitchFamily="34" charset="0"/>
              </a:rPr>
              <a:t>system</a:t>
            </a:r>
            <a:endParaRPr lang="en-IN" spc="-5" dirty="0">
              <a:effectLst/>
              <a:latin typeface="Arial" panose="020B0604020202020204" pitchFamily="34" charset="0"/>
              <a:ea typeface="Arial" panose="020B0604020202020204" pitchFamily="34" charset="0"/>
            </a:endParaRPr>
          </a:p>
          <a:p>
            <a:pPr marL="1257300" lvl="2" indent="-342900">
              <a:spcBef>
                <a:spcPts val="635"/>
              </a:spcBef>
              <a:buSzPts val="1100"/>
              <a:buFont typeface="Wingdings" panose="05000000000000000000" pitchFamily="2" charset="2"/>
              <a:buChar char="Ø"/>
              <a:tabLst>
                <a:tab pos="1104900" algn="l"/>
              </a:tabLst>
            </a:pPr>
            <a:r>
              <a:rPr lang="en-US" spc="-5" dirty="0">
                <a:effectLst/>
                <a:latin typeface="Arial" panose="020B0604020202020204" pitchFamily="34" charset="0"/>
                <a:ea typeface="Arial" panose="020B0604020202020204" pitchFamily="34" charset="0"/>
              </a:rPr>
              <a:t>Manage data</a:t>
            </a:r>
            <a:r>
              <a:rPr lang="en-US" spc="-10" dirty="0">
                <a:effectLst/>
                <a:latin typeface="Arial" panose="020B0604020202020204" pitchFamily="34" charset="0"/>
                <a:ea typeface="Arial" panose="020B0604020202020204" pitchFamily="34" charset="0"/>
              </a:rPr>
              <a:t> </a:t>
            </a:r>
            <a:r>
              <a:rPr lang="en-US" spc="-5" dirty="0">
                <a:effectLst/>
                <a:latin typeface="Arial" panose="020B0604020202020204" pitchFamily="34" charset="0"/>
                <a:ea typeface="Arial" panose="020B0604020202020204" pitchFamily="34" charset="0"/>
              </a:rPr>
              <a:t>transfers</a:t>
            </a:r>
            <a:endParaRPr lang="en-IN" spc="-5" dirty="0">
              <a:effectLst/>
              <a:latin typeface="Arial" panose="020B0604020202020204" pitchFamily="34" charset="0"/>
              <a:ea typeface="Arial" panose="020B0604020202020204" pitchFamily="34" charset="0"/>
            </a:endParaRPr>
          </a:p>
          <a:p>
            <a:pPr marL="1257300" lvl="2" indent="-342900">
              <a:spcBef>
                <a:spcPts val="630"/>
              </a:spcBef>
              <a:buSzPts val="1100"/>
              <a:buFont typeface="Wingdings" panose="05000000000000000000" pitchFamily="2" charset="2"/>
              <a:buChar char="Ø"/>
              <a:tabLst>
                <a:tab pos="1104900" algn="l"/>
              </a:tabLst>
            </a:pPr>
            <a:r>
              <a:rPr lang="en-US" spc="-5" dirty="0">
                <a:effectLst/>
                <a:latin typeface="Arial" panose="020B0604020202020204" pitchFamily="34" charset="0"/>
                <a:ea typeface="Arial" panose="020B0604020202020204" pitchFamily="34" charset="0"/>
              </a:rPr>
              <a:t>Accept and process interrupts</a:t>
            </a:r>
            <a:endParaRPr lang="en-IN" spc="-5" dirty="0">
              <a:effectLst/>
              <a:latin typeface="Arial" panose="020B0604020202020204" pitchFamily="34" charset="0"/>
              <a:ea typeface="Arial" panose="020B0604020202020204" pitchFamily="34" charset="0"/>
            </a:endParaRPr>
          </a:p>
          <a:p>
            <a:pPr marL="1257300" lvl="2" indent="-342900">
              <a:spcBef>
                <a:spcPts val="630"/>
              </a:spcBef>
              <a:buSzPts val="1100"/>
              <a:buFont typeface="Wingdings" panose="05000000000000000000" pitchFamily="2" charset="2"/>
              <a:buChar char="Ø"/>
              <a:tabLst>
                <a:tab pos="1104900" algn="l"/>
              </a:tabLst>
            </a:pPr>
            <a:r>
              <a:rPr lang="en-US" spc="-5" dirty="0">
                <a:effectLst/>
                <a:latin typeface="Arial" panose="020B0604020202020204" pitchFamily="34" charset="0"/>
                <a:ea typeface="Arial" panose="020B0604020202020204" pitchFamily="34" charset="0"/>
              </a:rPr>
              <a:t>Maintain the integrity of driver and kernel data</a:t>
            </a:r>
            <a:r>
              <a:rPr lang="en-US" spc="-15" dirty="0">
                <a:effectLst/>
                <a:latin typeface="Arial" panose="020B0604020202020204" pitchFamily="34" charset="0"/>
                <a:ea typeface="Arial" panose="020B0604020202020204" pitchFamily="34" charset="0"/>
              </a:rPr>
              <a:t> </a:t>
            </a:r>
            <a:r>
              <a:rPr lang="en-US" spc="-5" dirty="0">
                <a:effectLst/>
                <a:latin typeface="Arial" panose="020B0604020202020204" pitchFamily="34" charset="0"/>
                <a:ea typeface="Arial" panose="020B0604020202020204" pitchFamily="34" charset="0"/>
              </a:rPr>
              <a:t>structures</a:t>
            </a:r>
            <a:endParaRPr lang="en-IN" spc="-5" dirty="0">
              <a:effectLst/>
              <a:latin typeface="Arial" panose="020B0604020202020204" pitchFamily="34" charset="0"/>
              <a:ea typeface="Arial" panose="020B0604020202020204" pitchFamily="34" charset="0"/>
            </a:endParaRPr>
          </a:p>
          <a:p>
            <a:pPr marL="1200150" marR="682625" lvl="2" indent="-285750" algn="just">
              <a:lnSpc>
                <a:spcPct val="145000"/>
              </a:lnSpc>
              <a:spcBef>
                <a:spcPts val="35"/>
              </a:spcBef>
              <a:buSzPts val="1100"/>
              <a:buFont typeface="Wingdings" panose="05000000000000000000" pitchFamily="2" charset="2"/>
              <a:buChar char="Ø"/>
              <a:tabLst>
                <a:tab pos="1104900" algn="l"/>
              </a:tabLst>
            </a:pPr>
            <a:endParaRPr lang="en-US" dirty="0">
              <a:effectLst/>
              <a:latin typeface="Arial" panose="020B0604020202020204" pitchFamily="34" charset="0"/>
              <a:ea typeface="Symbol" panose="05050102010706020507" pitchFamily="18" charset="2"/>
              <a:cs typeface="Symbol" panose="05050102010706020507" pitchFamily="18" charset="2"/>
            </a:endParaRPr>
          </a:p>
          <a:p>
            <a:pPr marR="682625" lvl="2" algn="just">
              <a:lnSpc>
                <a:spcPct val="145000"/>
              </a:lnSpc>
              <a:spcBef>
                <a:spcPts val="35"/>
              </a:spcBef>
              <a:buSzPts val="1100"/>
              <a:tabLst>
                <a:tab pos="1104900" algn="l"/>
              </a:tabLst>
            </a:pPr>
            <a:endParaRPr lang="en-IN" dirty="0">
              <a:effectLst/>
              <a:latin typeface="Arial" panose="020B0604020202020204" pitchFamily="34" charset="0"/>
              <a:ea typeface="Symbol" panose="05050102010706020507" pitchFamily="18" charset="2"/>
              <a:cs typeface="Symbol" panose="05050102010706020507" pitchFamily="18" charset="2"/>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889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178" y="1263669"/>
            <a:ext cx="11259644" cy="5156733"/>
          </a:xfrm>
          <a:prstGeom prst="rect">
            <a:avLst/>
          </a:prstGeom>
          <a:noFill/>
        </p:spPr>
        <p:txBody>
          <a:bodyPr wrap="square" rtlCol="0">
            <a:spAutoFit/>
          </a:bodyPr>
          <a:lstStyle/>
          <a:p>
            <a:pPr algn="just">
              <a:defRPr/>
            </a:pPr>
            <a:endParaRPr lang="en-IN" sz="1800" dirty="0">
              <a:effectLst/>
              <a:latin typeface="Arial" panose="020B0604020202020204" pitchFamily="34" charset="0"/>
              <a:ea typeface="Arial" panose="020B0604020202020204" pitchFamily="34" charset="0"/>
            </a:endParaRPr>
          </a:p>
          <a:p>
            <a:pPr algn="just">
              <a:defRPr/>
            </a:pPr>
            <a:r>
              <a:rPr lang="en-US" sz="2400" b="1" u="sng" dirty="0">
                <a:solidFill>
                  <a:srgbClr val="4472C4"/>
                </a:solidFill>
                <a:latin typeface="Calibri" panose="020F0502020204030204"/>
              </a:rPr>
              <a:t>Two ways of dealing with the device drivers</a:t>
            </a:r>
            <a:endParaRPr lang="en-IN" sz="2400" b="1" u="sng" dirty="0">
              <a:solidFill>
                <a:srgbClr val="4472C4"/>
              </a:solidFill>
              <a:latin typeface="Calibri" panose="020F0502020204030204"/>
            </a:endParaRPr>
          </a:p>
          <a:p>
            <a:pPr marL="742950" marR="685165" lvl="1" indent="-285750" algn="just">
              <a:lnSpc>
                <a:spcPct val="148000"/>
              </a:lnSpc>
              <a:spcBef>
                <a:spcPts val="640"/>
              </a:spcBef>
              <a:spcAft>
                <a:spcPts val="0"/>
              </a:spcAft>
              <a:buSzPts val="1100"/>
              <a:buFont typeface="Times New Roman" panose="02020603050405020304" pitchFamily="18" charset="0"/>
              <a:buChar char="–"/>
              <a:tabLst>
                <a:tab pos="1104900" algn="l"/>
              </a:tabLst>
            </a:pPr>
            <a:r>
              <a:rPr lang="en-US" sz="1800" dirty="0">
                <a:effectLst/>
                <a:latin typeface="Arial" panose="020B0604020202020204" pitchFamily="34" charset="0"/>
                <a:ea typeface="Times New Roman" panose="02020603050405020304" pitchFamily="18" charset="0"/>
              </a:rPr>
              <a:t>Old way: Driver is part of the operating system, to add a new device driver, the whole OS must have been</a:t>
            </a:r>
            <a:r>
              <a:rPr lang="en-US" sz="1800" spc="5" dirty="0">
                <a:effectLst/>
                <a:latin typeface="Arial" panose="020B0604020202020204" pitchFamily="34" charset="0"/>
                <a:ea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rPr>
              <a:t>complied</a:t>
            </a:r>
            <a:endParaRPr lang="en-IN" sz="1800" dirty="0">
              <a:effectLst/>
              <a:latin typeface="Arial" panose="020B0604020202020204" pitchFamily="34" charset="0"/>
              <a:ea typeface="Times New Roman" panose="02020603050405020304" pitchFamily="18" charset="0"/>
            </a:endParaRPr>
          </a:p>
          <a:p>
            <a:pPr marL="742950" marR="683260" lvl="1" indent="-285750" algn="just">
              <a:lnSpc>
                <a:spcPct val="150000"/>
              </a:lnSpc>
              <a:spcBef>
                <a:spcPts val="15"/>
              </a:spcBef>
              <a:spcAft>
                <a:spcPts val="0"/>
              </a:spcAft>
              <a:buSzPts val="1100"/>
              <a:buFont typeface="Times New Roman" panose="02020603050405020304" pitchFamily="18" charset="0"/>
              <a:buChar char="–"/>
              <a:tabLst>
                <a:tab pos="1104900" algn="l"/>
              </a:tabLst>
            </a:pPr>
            <a:r>
              <a:rPr lang="en-US" sz="1800" dirty="0">
                <a:effectLst/>
                <a:latin typeface="Arial" panose="020B0604020202020204" pitchFamily="34" charset="0"/>
                <a:ea typeface="Times New Roman" panose="02020603050405020304" pitchFamily="18" charset="0"/>
              </a:rPr>
              <a:t>Modern way: Drivers installation is allowed without re-compilation of the OS by using reconfigurable device drivers; the OS dynamically binds the OS code to the driver functions.</a:t>
            </a:r>
          </a:p>
          <a:p>
            <a:pPr marL="742950" marR="683260" lvl="1" indent="-285750" algn="just">
              <a:lnSpc>
                <a:spcPct val="150000"/>
              </a:lnSpc>
              <a:spcBef>
                <a:spcPts val="15"/>
              </a:spcBef>
              <a:spcAft>
                <a:spcPts val="0"/>
              </a:spcAft>
              <a:buSzPts val="1100"/>
              <a:buFont typeface="Times New Roman" panose="02020603050405020304" pitchFamily="18" charset="0"/>
              <a:buChar char="–"/>
              <a:tabLst>
                <a:tab pos="1104900" algn="l"/>
              </a:tabLst>
            </a:pPr>
            <a:endParaRPr lang="en-IN" sz="1800" dirty="0">
              <a:effectLst/>
              <a:latin typeface="Arial" panose="020B0604020202020204" pitchFamily="34" charset="0"/>
              <a:ea typeface="Times New Roman" panose="02020603050405020304" pitchFamily="18" charset="0"/>
            </a:endParaRPr>
          </a:p>
          <a:p>
            <a:pPr marL="1143000" lvl="2" indent="-228600" algn="just">
              <a:lnSpc>
                <a:spcPts val="1355"/>
              </a:lnSpc>
              <a:buSzPts val="1100"/>
              <a:buFont typeface="Wingdings" panose="05000000000000000000" pitchFamily="2" charset="2"/>
              <a:buChar char="Ø"/>
              <a:tabLst>
                <a:tab pos="1790700" algn="l"/>
              </a:tabLst>
            </a:pPr>
            <a:r>
              <a:rPr lang="en-US" dirty="0">
                <a:latin typeface="Arial" panose="020B0604020202020204" pitchFamily="34" charset="0"/>
              </a:rPr>
              <a:t>A reconfigurable device driver has to have a fixed, standardized API</a:t>
            </a:r>
          </a:p>
          <a:p>
            <a:pPr marL="1143000" lvl="2" indent="-228600" algn="just">
              <a:lnSpc>
                <a:spcPts val="1355"/>
              </a:lnSpc>
              <a:buSzPts val="1100"/>
              <a:buFont typeface="Wingdings" panose="05000000000000000000" pitchFamily="2" charset="2"/>
              <a:buChar char="Ø"/>
              <a:tabLst>
                <a:tab pos="1790700" algn="l"/>
              </a:tabLst>
            </a:pPr>
            <a:endParaRPr lang="en-US" dirty="0">
              <a:latin typeface="Arial" panose="020B0604020202020204" pitchFamily="34" charset="0"/>
            </a:endParaRPr>
          </a:p>
          <a:p>
            <a:pPr marL="1143000" lvl="2" indent="-228600" algn="just">
              <a:lnSpc>
                <a:spcPts val="1355"/>
              </a:lnSpc>
              <a:buSzPts val="1100"/>
              <a:buFont typeface="Wingdings" panose="05000000000000000000" pitchFamily="2" charset="2"/>
              <a:buChar char="Ø"/>
              <a:tabLst>
                <a:tab pos="1790700" algn="l"/>
              </a:tabLst>
            </a:pPr>
            <a:r>
              <a:rPr lang="en-US" dirty="0">
                <a:latin typeface="Arial" panose="020B0604020202020204" pitchFamily="34" charset="0"/>
              </a:rPr>
              <a:t>The Kernel has to provide an interface to the device driver to allocate/de-allocate space for buffers, manipulate tables in the kernel etc.</a:t>
            </a:r>
          </a:p>
          <a:p>
            <a:pPr lvl="2" algn="just">
              <a:lnSpc>
                <a:spcPts val="1355"/>
              </a:lnSpc>
              <a:buSzPts val="1100"/>
              <a:tabLst>
                <a:tab pos="1790700" algn="l"/>
              </a:tabLst>
            </a:pPr>
            <a:endParaRPr lang="en-IN" dirty="0">
              <a:latin typeface="Arial" panose="020B0604020202020204" pitchFamily="34" charset="0"/>
            </a:endParaRPr>
          </a:p>
          <a:p>
            <a:pPr marR="682625" lvl="2" algn="just" defTabSz="914400" rtl="0" eaLnBrk="1" fontAlgn="auto" latinLnBrk="0" hangingPunct="1">
              <a:lnSpc>
                <a:spcPct val="145000"/>
              </a:lnSpc>
              <a:spcBef>
                <a:spcPts val="35"/>
              </a:spcBef>
              <a:spcAft>
                <a:spcPts val="0"/>
              </a:spcAft>
              <a:buClrTx/>
              <a:buSzPts val="1100"/>
              <a:tabLst>
                <a:tab pos="1104900" algn="l"/>
              </a:tabLst>
              <a:defRPr/>
            </a:pPr>
            <a:endParaRPr lang="en-US" dirty="0">
              <a:latin typeface="Arial" panose="020B0604020202020204" pitchFamily="34" charset="0"/>
            </a:endParaRPr>
          </a:p>
          <a:p>
            <a:pPr marL="914400" marR="682625" lvl="2" indent="0" algn="just" defTabSz="914400" rtl="0" eaLnBrk="1" fontAlgn="auto" latinLnBrk="0" hangingPunct="1">
              <a:lnSpc>
                <a:spcPct val="145000"/>
              </a:lnSpc>
              <a:spcBef>
                <a:spcPts val="35"/>
              </a:spcBef>
              <a:spcAft>
                <a:spcPts val="0"/>
              </a:spcAft>
              <a:buClrTx/>
              <a:buSzPts val="1100"/>
              <a:buFontTx/>
              <a:buNone/>
              <a:tabLst>
                <a:tab pos="11049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822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31" y="1254144"/>
            <a:ext cx="11259644" cy="14046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2400" b="1" u="sng" dirty="0">
                <a:solidFill>
                  <a:srgbClr val="4472C4"/>
                </a:solidFill>
                <a:latin typeface="Calibri" panose="020F0502020204030204"/>
              </a:rPr>
              <a:t>Reconfigurable device drivers</a:t>
            </a: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CE8A3D4E-376D-421E-B748-F26E41438EBB}"/>
              </a:ext>
            </a:extLst>
          </p:cNvPr>
          <p:cNvPicPr>
            <a:picLocks noChangeAspect="1"/>
          </p:cNvPicPr>
          <p:nvPr/>
        </p:nvPicPr>
        <p:blipFill>
          <a:blip r:embed="rId2"/>
          <a:stretch>
            <a:fillRect/>
          </a:stretch>
        </p:blipFill>
        <p:spPr>
          <a:xfrm>
            <a:off x="2028825" y="1987951"/>
            <a:ext cx="7639049" cy="3965173"/>
          </a:xfrm>
          <a:prstGeom prst="rect">
            <a:avLst/>
          </a:prstGeom>
        </p:spPr>
      </p:pic>
    </p:spTree>
    <p:extLst>
      <p:ext uri="{BB962C8B-B14F-4D97-AF65-F5344CB8AC3E}">
        <p14:creationId xmlns:p14="http://schemas.microsoft.com/office/powerpoint/2010/main" val="221948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178" y="1263669"/>
            <a:ext cx="11259644" cy="3993081"/>
          </a:xfrm>
          <a:prstGeom prst="rect">
            <a:avLst/>
          </a:prstGeom>
          <a:noFill/>
        </p:spPr>
        <p:txBody>
          <a:bodyPr wrap="square" rtlCol="0">
            <a:spAutoFit/>
          </a:bodyPr>
          <a:lstStyle/>
          <a:p>
            <a:pPr algn="just">
              <a:defRPr/>
            </a:pPr>
            <a:r>
              <a:rPr lang="en-US" sz="2400" b="1" u="sng" dirty="0">
                <a:solidFill>
                  <a:srgbClr val="4472C4"/>
                </a:solidFill>
                <a:latin typeface="Calibri" panose="020F0502020204030204"/>
              </a:rPr>
              <a:t>The driver - kernel interface</a:t>
            </a:r>
            <a:endParaRPr lang="en-IN" sz="2400" b="1" u="sng" dirty="0">
              <a:solidFill>
                <a:srgbClr val="4472C4"/>
              </a:solidFill>
              <a:latin typeface="Calibri" panose="020F0502020204030204"/>
            </a:endParaRPr>
          </a:p>
          <a:p>
            <a:pPr marL="800100" marR="682625" lvl="1" indent="-342900" algn="just">
              <a:lnSpc>
                <a:spcPct val="150000"/>
              </a:lnSpc>
              <a:spcBef>
                <a:spcPts val="575"/>
              </a:spcBef>
              <a:buSzPts val="1100"/>
              <a:buFont typeface="Wingdings" panose="05000000000000000000" pitchFamily="2" charset="2"/>
              <a:buChar char="Ø"/>
              <a:tabLst>
                <a:tab pos="647700" algn="l"/>
              </a:tabLst>
            </a:pPr>
            <a:r>
              <a:rPr lang="en-US" dirty="0">
                <a:effectLst/>
                <a:latin typeface="Arial" panose="020B0604020202020204" pitchFamily="34" charset="0"/>
                <a:ea typeface="Times New Roman" panose="02020603050405020304" pitchFamily="18" charset="0"/>
              </a:rPr>
              <a:t>The OS uses an indirect reference table to access the different driver entry points, based on the device identifier and function name. The indirect reference table is filled with appropriate values whenever the device driver loads </a:t>
            </a:r>
            <a:endParaRPr lang="en-IN" dirty="0">
              <a:effectLst/>
              <a:latin typeface="Arial" panose="020B0604020202020204" pitchFamily="34" charset="0"/>
              <a:ea typeface="Times New Roman" panose="02020603050405020304" pitchFamily="18" charset="0"/>
            </a:endParaRPr>
          </a:p>
          <a:p>
            <a:pPr marL="800100" marR="683895" lvl="1" indent="-342900" algn="just">
              <a:lnSpc>
                <a:spcPct val="150000"/>
              </a:lnSpc>
              <a:buSzPts val="1100"/>
              <a:buFont typeface="Wingdings" panose="05000000000000000000" pitchFamily="2" charset="2"/>
              <a:buChar char="Ø"/>
              <a:tabLst>
                <a:tab pos="647700" algn="l"/>
              </a:tabLst>
            </a:pPr>
            <a:r>
              <a:rPr lang="en-US" dirty="0">
                <a:effectLst/>
                <a:latin typeface="Arial" panose="020B0604020202020204" pitchFamily="34" charset="0"/>
                <a:ea typeface="Times New Roman" panose="02020603050405020304" pitchFamily="18" charset="0"/>
              </a:rPr>
              <a:t>When a process performs a system call, the kernel passes the call onto the device driver via the indirect reference</a:t>
            </a:r>
            <a:r>
              <a:rPr lang="en-US" spc="-5" dirty="0">
                <a:effectLst/>
                <a:latin typeface="Arial" panose="020B0604020202020204" pitchFamily="34" charset="0"/>
                <a:ea typeface="Times New Roman" panose="02020603050405020304" pitchFamily="18" charset="0"/>
              </a:rPr>
              <a:t> </a:t>
            </a:r>
            <a:r>
              <a:rPr lang="en-US" dirty="0">
                <a:effectLst/>
                <a:latin typeface="Arial" panose="020B0604020202020204" pitchFamily="34" charset="0"/>
                <a:ea typeface="Times New Roman" panose="02020603050405020304" pitchFamily="18" charset="0"/>
              </a:rPr>
              <a:t>table.</a:t>
            </a:r>
            <a:endParaRPr lang="en-IN" dirty="0">
              <a:effectLst/>
              <a:latin typeface="Arial" panose="020B0604020202020204" pitchFamily="34" charset="0"/>
              <a:ea typeface="Times New Roman" panose="02020603050405020304" pitchFamily="18" charset="0"/>
            </a:endParaRPr>
          </a:p>
          <a:p>
            <a:pPr marR="682625" lvl="2" algn="just" defTabSz="914400" rtl="0" eaLnBrk="1" fontAlgn="auto" latinLnBrk="0" hangingPunct="1">
              <a:lnSpc>
                <a:spcPct val="145000"/>
              </a:lnSpc>
              <a:spcBef>
                <a:spcPts val="35"/>
              </a:spcBef>
              <a:spcAft>
                <a:spcPts val="0"/>
              </a:spcAft>
              <a:buClrTx/>
              <a:buSzPts val="1100"/>
              <a:tabLst>
                <a:tab pos="1104900" algn="l"/>
              </a:tabLst>
              <a:defRPr/>
            </a:pPr>
            <a:endParaRPr lang="en-US" dirty="0">
              <a:latin typeface="Arial" panose="020B0604020202020204" pitchFamily="34" charset="0"/>
            </a:endParaRPr>
          </a:p>
          <a:p>
            <a:pPr marL="914400" marR="682625" lvl="2" indent="0" algn="just" defTabSz="914400" rtl="0" eaLnBrk="1" fontAlgn="auto" latinLnBrk="0" hangingPunct="1">
              <a:lnSpc>
                <a:spcPct val="145000"/>
              </a:lnSpc>
              <a:spcBef>
                <a:spcPts val="35"/>
              </a:spcBef>
              <a:spcAft>
                <a:spcPts val="0"/>
              </a:spcAft>
              <a:buClrTx/>
              <a:buSzPts val="1100"/>
              <a:buFontTx/>
              <a:buNone/>
              <a:tabLst>
                <a:tab pos="1104900" algn="l"/>
              </a:tabLst>
              <a:defRPr/>
            </a:pP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Symbol" panose="05050102010706020507" pitchFamily="18" charset="2"/>
              <a:cs typeface="Symbol" panose="05050102010706020507" pitchFamily="18" charset="2"/>
            </a:endParaRPr>
          </a:p>
          <a:p>
            <a:pPr marL="457200" marR="682625" lvl="1" indent="0" algn="l" defTabSz="914400" rtl="0" eaLnBrk="1" fontAlgn="auto" latinLnBrk="0" hangingPunct="1">
              <a:lnSpc>
                <a:spcPct val="150000"/>
              </a:lnSpc>
              <a:spcBef>
                <a:spcPts val="625"/>
              </a:spcBef>
              <a:spcAft>
                <a:spcPts val="0"/>
              </a:spcAft>
              <a:buClrTx/>
              <a:buSzPts val="1100"/>
              <a:buFontTx/>
              <a:buNone/>
              <a:tabLst>
                <a:tab pos="647700" algn="l"/>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882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52596" y="520511"/>
            <a:ext cx="8286808" cy="5816977"/>
          </a:xfrm>
          <a:prstGeom prst="rect">
            <a:avLst/>
          </a:prstGeom>
          <a:noFill/>
        </p:spPr>
        <p:txBody>
          <a:bodyPr wrap="square" rtlCol="0">
            <a:spAutoFit/>
          </a:bodyPr>
          <a:lstStyle/>
          <a:p>
            <a:pPr algn="ctr"/>
            <a:endParaRPr lang="en-IN" sz="2400" b="1" dirty="0"/>
          </a:p>
          <a:p>
            <a:pPr algn="ctr"/>
            <a:endParaRPr lang="en-IN" sz="2400" b="1" dirty="0"/>
          </a:p>
          <a:p>
            <a:pPr algn="ctr"/>
            <a:endParaRPr lang="en-IN" sz="2400" b="1" dirty="0"/>
          </a:p>
          <a:p>
            <a:pPr algn="ctr"/>
            <a:r>
              <a:rPr lang="en-IN" sz="2000" b="1" dirty="0"/>
              <a:t>Roadmap to UNIT I</a:t>
            </a:r>
          </a:p>
          <a:p>
            <a:pPr algn="ctr"/>
            <a:endParaRPr lang="en-IN" sz="2000" b="1" dirty="0"/>
          </a:p>
          <a:p>
            <a:pPr marL="457200" indent="-457200" algn="just">
              <a:buFont typeface="+mj-lt"/>
              <a:buAutoNum type="arabicParenR"/>
            </a:pPr>
            <a:r>
              <a:rPr lang="en-IN" sz="2000" b="1" dirty="0"/>
              <a:t>Introduction</a:t>
            </a:r>
          </a:p>
          <a:p>
            <a:pPr marL="457200" indent="-457200" algn="just">
              <a:buFont typeface="+mj-lt"/>
              <a:buAutoNum type="arabicParenR"/>
            </a:pPr>
            <a:r>
              <a:rPr lang="en-IN" sz="2000" b="1" dirty="0"/>
              <a:t>Operating system structures</a:t>
            </a:r>
          </a:p>
          <a:p>
            <a:pPr marL="457200" indent="-457200" algn="just">
              <a:buFont typeface="+mj-lt"/>
              <a:buAutoNum type="arabicParenR"/>
            </a:pPr>
            <a:r>
              <a:rPr lang="en-IN" sz="2000" b="1" dirty="0"/>
              <a:t>System Components</a:t>
            </a:r>
          </a:p>
          <a:p>
            <a:pPr marL="457200" indent="-457200" algn="just">
              <a:buFont typeface="+mj-lt"/>
              <a:buAutoNum type="arabicParenR"/>
            </a:pPr>
            <a:r>
              <a:rPr lang="en-IN" sz="2000" b="1" dirty="0"/>
              <a:t>OS Services</a:t>
            </a:r>
          </a:p>
          <a:p>
            <a:pPr marL="457200" indent="-457200" algn="just">
              <a:buFont typeface="+mj-lt"/>
              <a:buAutoNum type="arabicParenR"/>
            </a:pPr>
            <a:r>
              <a:rPr lang="en-IN" sz="2000" b="1" dirty="0"/>
              <a:t>System Calls</a:t>
            </a:r>
          </a:p>
          <a:p>
            <a:pPr marL="457200" indent="-457200" algn="just">
              <a:buFont typeface="+mj-lt"/>
              <a:buAutoNum type="arabicParenR"/>
            </a:pPr>
            <a:r>
              <a:rPr lang="en-IN" sz="2000" b="1" dirty="0"/>
              <a:t>System Structure</a:t>
            </a:r>
          </a:p>
          <a:p>
            <a:pPr marL="457200" indent="-457200" algn="just">
              <a:buFont typeface="+mj-lt"/>
              <a:buAutoNum type="arabicParenR"/>
            </a:pPr>
            <a:r>
              <a:rPr lang="en-IN" sz="2000" b="1" dirty="0"/>
              <a:t>Resources</a:t>
            </a:r>
          </a:p>
          <a:p>
            <a:pPr marL="457200" indent="-457200" algn="just">
              <a:buFont typeface="+mj-lt"/>
              <a:buAutoNum type="arabicParenR"/>
            </a:pPr>
            <a:r>
              <a:rPr lang="en-IN" sz="2000" b="1" dirty="0"/>
              <a:t>Processes</a:t>
            </a:r>
          </a:p>
          <a:p>
            <a:pPr marL="457200" indent="-457200" algn="just">
              <a:buFont typeface="+mj-lt"/>
              <a:buAutoNum type="arabicParenR"/>
            </a:pPr>
            <a:r>
              <a:rPr lang="en-IN" sz="2000" b="1" dirty="0"/>
              <a:t>Threads</a:t>
            </a:r>
          </a:p>
          <a:p>
            <a:pPr marL="457200" indent="-457200" algn="just">
              <a:buFont typeface="+mj-lt"/>
              <a:buAutoNum type="arabicParenR"/>
            </a:pPr>
            <a:r>
              <a:rPr lang="en-IN" sz="2000" b="1" dirty="0"/>
              <a:t> Objects </a:t>
            </a:r>
          </a:p>
          <a:p>
            <a:pPr marL="457200" indent="-457200" algn="just">
              <a:buFont typeface="+mj-lt"/>
              <a:buAutoNum type="arabicParenR"/>
            </a:pPr>
            <a:r>
              <a:rPr lang="en-IN" sz="2000" b="1" dirty="0"/>
              <a:t> Device Management</a:t>
            </a:r>
          </a:p>
          <a:p>
            <a:pPr marL="457200" indent="-457200" algn="just">
              <a:buFont typeface="+mj-lt"/>
              <a:buAutoNum type="arabicParenR"/>
            </a:pPr>
            <a:r>
              <a:rPr lang="en-IN" sz="2000" b="1" dirty="0"/>
              <a:t> Different approaches</a:t>
            </a:r>
          </a:p>
          <a:p>
            <a:pPr marL="457200" indent="-457200" algn="just">
              <a:buFont typeface="+mj-lt"/>
              <a:buAutoNum type="arabicParenR"/>
            </a:pPr>
            <a:r>
              <a:rPr lang="en-IN" sz="2000" b="1" dirty="0"/>
              <a:t> Buffering device drivers.</a:t>
            </a:r>
            <a:endParaRPr lang="en-IN" sz="2000" dirty="0"/>
          </a:p>
        </p:txBody>
      </p:sp>
      <p:sp>
        <p:nvSpPr>
          <p:cNvPr id="6" name="Date Placeholder 5">
            <a:extLst>
              <a:ext uri="{FF2B5EF4-FFF2-40B4-BE49-F238E27FC236}">
                <a16:creationId xmlns:a16="http://schemas.microsoft.com/office/drawing/2014/main" id="{5E07DEDF-1A86-4F2B-84C3-2DCB4AF19A43}"/>
              </a:ext>
            </a:extLst>
          </p:cNvPr>
          <p:cNvSpPr>
            <a:spLocks noGrp="1"/>
          </p:cNvSpPr>
          <p:nvPr>
            <p:ph type="dt" sz="half" idx="10"/>
          </p:nvPr>
        </p:nvSpPr>
        <p:spPr/>
        <p:txBody>
          <a:bodyPr/>
          <a:lstStyle/>
          <a:p>
            <a:fld id="{53E85ED2-960D-4C69-B416-882C5E5B135E}" type="datetime1">
              <a:rPr lang="en-IN" smtClean="0"/>
              <a:t>03-09-2020</a:t>
            </a:fld>
            <a:endParaRPr lang="en-IN"/>
          </a:p>
        </p:txBody>
      </p:sp>
      <p:sp>
        <p:nvSpPr>
          <p:cNvPr id="7" name="Footer Placeholder 6">
            <a:extLst>
              <a:ext uri="{FF2B5EF4-FFF2-40B4-BE49-F238E27FC236}">
                <a16:creationId xmlns:a16="http://schemas.microsoft.com/office/drawing/2014/main" id="{7ABB20AC-8623-4D0B-8BC9-3CE29B3E12C1}"/>
              </a:ext>
            </a:extLst>
          </p:cNvPr>
          <p:cNvSpPr>
            <a:spLocks noGrp="1"/>
          </p:cNvSpPr>
          <p:nvPr>
            <p:ph type="ftr" sz="quarter" idx="11"/>
          </p:nvPr>
        </p:nvSpPr>
        <p:spPr/>
        <p:txBody>
          <a:bodyPr/>
          <a:lstStyle/>
          <a:p>
            <a:r>
              <a:rPr lang="en-US"/>
              <a:t>SCS1301 Operating System - Unit 1 Introduction</a:t>
            </a:r>
            <a:endParaRPr lang="en-IN" dirty="0"/>
          </a:p>
        </p:txBody>
      </p:sp>
      <p:sp>
        <p:nvSpPr>
          <p:cNvPr id="8" name="Slide Number Placeholder 7">
            <a:extLst>
              <a:ext uri="{FF2B5EF4-FFF2-40B4-BE49-F238E27FC236}">
                <a16:creationId xmlns:a16="http://schemas.microsoft.com/office/drawing/2014/main" id="{0B53C2AA-B31E-4A23-9154-F54BE700D8BF}"/>
              </a:ext>
            </a:extLst>
          </p:cNvPr>
          <p:cNvSpPr>
            <a:spLocks noGrp="1"/>
          </p:cNvSpPr>
          <p:nvPr>
            <p:ph type="sldNum" sz="quarter" idx="12"/>
          </p:nvPr>
        </p:nvSpPr>
        <p:spPr/>
        <p:txBody>
          <a:bodyPr/>
          <a:lstStyle/>
          <a:p>
            <a:fld id="{C47D4F2A-FF3F-4D76-897B-B2071BBC9AF3}" type="slidenum">
              <a:rPr lang="en-IN" smtClean="0"/>
              <a:t>8</a:t>
            </a:fld>
            <a:endParaRPr lang="en-I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7531" y="1284050"/>
            <a:ext cx="10575046" cy="36009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DIRECT MEMORY ACCESS</a:t>
            </a: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Involves designing of hardware to avoid the CPU perform the transfer of information between the device.</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dirty="0">
                <a:solidFill>
                  <a:prstClr val="black"/>
                </a:solidFill>
                <a:latin typeface="Calibri" panose="020F0502020204030204"/>
              </a:rPr>
              <a:t>Normally Data transfer from I/O to Memory happens in two cycle.</a:t>
            </a:r>
          </a:p>
          <a:p>
            <a:pPr marL="1257300" lvl="2" indent="-342900" algn="just">
              <a:buFont typeface="Wingdings" panose="05000000000000000000" pitchFamily="2" charset="2"/>
              <a:buChar char="Ø"/>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I/O to CPU</a:t>
            </a:r>
          </a:p>
          <a:p>
            <a:pPr marL="1257300" lvl="2" indent="-342900" algn="just">
              <a:buFont typeface="Wingdings" panose="05000000000000000000" pitchFamily="2" charset="2"/>
              <a:buChar char="Ø"/>
              <a:defRPr/>
            </a:pPr>
            <a:r>
              <a:rPr lang="en-US" sz="2000" dirty="0">
                <a:solidFill>
                  <a:prstClr val="black"/>
                </a:solidFill>
                <a:latin typeface="Calibri" panose="020F0502020204030204"/>
              </a:rPr>
              <a:t>CPU to Memory</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dirty="0">
                <a:solidFill>
                  <a:prstClr val="black"/>
                </a:solidFill>
                <a:latin typeface="Calibri" panose="020F0502020204030204"/>
              </a:rPr>
              <a:t>Using DMA data can be transferred directly from I/O to Memory</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57300" lvl="2" indent="-342900" algn="just">
              <a:buFont typeface="Wingdings" panose="05000000000000000000" pitchFamily="2" charset="2"/>
              <a:buChar char="Ø"/>
              <a:defRPr/>
            </a:pPr>
            <a:endParaRPr lang="en-US" sz="2000" dirty="0">
              <a:solidFill>
                <a:prstClr val="black"/>
              </a:solidFill>
              <a:latin typeface="Calibri" panose="020F0502020204030204"/>
            </a:endParaRPr>
          </a:p>
          <a:p>
            <a:pPr marL="1257300" lvl="2" indent="-342900" algn="just">
              <a:buFont typeface="Wingdings" panose="05000000000000000000" pitchFamily="2" charset="2"/>
              <a:buChar char="Ø"/>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25F6F8E2-D0E1-4F2E-8F8D-21D404CCC95A}"/>
              </a:ext>
            </a:extLst>
          </p:cNvPr>
          <p:cNvPicPr>
            <a:picLocks noChangeAspect="1"/>
          </p:cNvPicPr>
          <p:nvPr/>
        </p:nvPicPr>
        <p:blipFill>
          <a:blip r:embed="rId2"/>
          <a:stretch>
            <a:fillRect/>
          </a:stretch>
        </p:blipFill>
        <p:spPr>
          <a:xfrm>
            <a:off x="838200" y="3933825"/>
            <a:ext cx="4632586" cy="2287986"/>
          </a:xfrm>
          <a:prstGeom prst="rect">
            <a:avLst/>
          </a:prstGeom>
        </p:spPr>
      </p:pic>
      <p:pic>
        <p:nvPicPr>
          <p:cNvPr id="11" name="Picture 10">
            <a:extLst>
              <a:ext uri="{FF2B5EF4-FFF2-40B4-BE49-F238E27FC236}">
                <a16:creationId xmlns:a16="http://schemas.microsoft.com/office/drawing/2014/main" id="{D3D8A684-B4A6-4759-979F-2DF1902EF770}"/>
              </a:ext>
            </a:extLst>
          </p:cNvPr>
          <p:cNvPicPr>
            <a:picLocks noChangeAspect="1"/>
          </p:cNvPicPr>
          <p:nvPr/>
        </p:nvPicPr>
        <p:blipFill>
          <a:blip r:embed="rId3"/>
          <a:stretch>
            <a:fillRect/>
          </a:stretch>
        </p:blipFill>
        <p:spPr>
          <a:xfrm>
            <a:off x="6382844" y="3810000"/>
            <a:ext cx="5381625" cy="2411811"/>
          </a:xfrm>
          <a:prstGeom prst="rect">
            <a:avLst/>
          </a:prstGeom>
        </p:spPr>
      </p:pic>
    </p:spTree>
    <p:extLst>
      <p:ext uri="{BB962C8B-B14F-4D97-AF65-F5344CB8AC3E}">
        <p14:creationId xmlns:p14="http://schemas.microsoft.com/office/powerpoint/2010/main" val="2679834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7531" y="1284050"/>
            <a:ext cx="10575046" cy="550920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Direct Memory Access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It consists of Four Blocks</a:t>
            </a:r>
          </a:p>
          <a:p>
            <a:pPr marL="1257300" lvl="2" indent="-342900" algn="just">
              <a:buFont typeface="Wingdings" panose="05000000000000000000" pitchFamily="2" charset="2"/>
              <a:buChar char="Ø"/>
              <a:defRPr/>
            </a:pPr>
            <a:r>
              <a:rPr lang="en-US" sz="2000" dirty="0">
                <a:solidFill>
                  <a:prstClr val="black"/>
                </a:solidFill>
                <a:latin typeface="Calibri" panose="020F0502020204030204"/>
              </a:rPr>
              <a:t>CPU</a:t>
            </a:r>
          </a:p>
          <a:p>
            <a:pPr marL="1257300" lvl="2" indent="-342900" algn="just">
              <a:buFont typeface="Wingdings" panose="05000000000000000000" pitchFamily="2" charset="2"/>
              <a:buChar char="Ø"/>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DMAC(Direct Memory Access Controller)</a:t>
            </a:r>
          </a:p>
          <a:p>
            <a:pPr marL="1257300" lvl="2" indent="-342900" algn="just">
              <a:buFont typeface="Wingdings" panose="05000000000000000000" pitchFamily="2" charset="2"/>
              <a:buChar char="Ø"/>
              <a:defRPr/>
            </a:pPr>
            <a:r>
              <a:rPr lang="en-US" sz="2000" dirty="0">
                <a:solidFill>
                  <a:prstClr val="black"/>
                </a:solidFill>
                <a:latin typeface="Calibri" panose="020F0502020204030204"/>
              </a:rPr>
              <a:t>Disk controller</a:t>
            </a:r>
          </a:p>
          <a:p>
            <a:pPr marL="1257300" lvl="2" indent="-342900" algn="just">
              <a:buFont typeface="Wingdings" panose="05000000000000000000" pitchFamily="2" charset="2"/>
              <a:buChar char="Ø"/>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Memory</a:t>
            </a:r>
            <a:endParaRPr lang="en-US" sz="2400" b="1" u="sng" dirty="0">
              <a:solidFill>
                <a:srgbClr val="4472C4"/>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Steps in Direct Memory Access</a:t>
            </a: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CPU will set the registers of DMAC(</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ie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Cpu</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programs the DMAC by setting </a:t>
            </a:r>
            <a:r>
              <a:rPr lang="en-US" sz="2000" dirty="0">
                <a:solidFill>
                  <a:prstClr val="black"/>
                </a:solidFill>
                <a:latin typeface="Calibri" panose="020F0502020204030204"/>
              </a:rPr>
              <a:t>its Registers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CPU instruct the disk controller to read the data from the drive and store it in buffer.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dirty="0">
                <a:solidFill>
                  <a:prstClr val="black"/>
                </a:solidFill>
                <a:latin typeface="Calibri" panose="020F0502020204030204"/>
              </a:rPr>
              <a:t>DMAC request disk controller to transfer data to memory</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Disk Controller will transfer the data to memory</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dirty="0">
                <a:solidFill>
                  <a:prstClr val="black"/>
                </a:solidFill>
                <a:latin typeface="Calibri" panose="020F0502020204030204"/>
              </a:rPr>
              <a:t>Disk Controller will send the acknowledgement to the DMA Controller after transferring the data.</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After getting the acknowledgement the DMA Controller will decrement the count.</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dirty="0">
                <a:solidFill>
                  <a:prstClr val="black"/>
                </a:solidFill>
                <a:latin typeface="Calibri" panose="020F0502020204030204"/>
              </a:rPr>
              <a:t>Once the Byte count is zero, it tells to CPU the Data transfer is over.</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001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824" y="1445974"/>
            <a:ext cx="4219575" cy="113877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DIRECT MEMORY ACCESS</a:t>
            </a:r>
            <a:endParaRPr kumimoji="0" lang="en-IN"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79B82A4E-2A16-4C48-A82B-52A68B56AF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25F514-7AAA-46B4-A1E3-FC49856D500E}" type="datetime1">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03-09-2020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1572E00-1555-45FE-BA07-D9C203502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SCS1301 Operating System - Unit 1 Introduction</a:t>
            </a:r>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12A04E2-855C-4160-A80C-AE8D61F118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7D4F2A-FF3F-4D76-897B-B2071BBC9AF3}"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9D01BB04-238D-45AA-A3BD-7E54F89ECFB5}"/>
              </a:ext>
            </a:extLst>
          </p:cNvPr>
          <p:cNvPicPr>
            <a:picLocks noChangeAspect="1"/>
          </p:cNvPicPr>
          <p:nvPr/>
        </p:nvPicPr>
        <p:blipFill>
          <a:blip r:embed="rId2"/>
          <a:stretch>
            <a:fillRect/>
          </a:stretch>
        </p:blipFill>
        <p:spPr>
          <a:xfrm>
            <a:off x="2552700" y="2194818"/>
            <a:ext cx="7429500" cy="3876675"/>
          </a:xfrm>
          <a:prstGeom prst="rect">
            <a:avLst/>
          </a:prstGeom>
        </p:spPr>
      </p:pic>
    </p:spTree>
    <p:extLst>
      <p:ext uri="{BB962C8B-B14F-4D97-AF65-F5344CB8AC3E}">
        <p14:creationId xmlns:p14="http://schemas.microsoft.com/office/powerpoint/2010/main" val="208598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0528" y="1554819"/>
            <a:ext cx="9916572" cy="4154984"/>
          </a:xfrm>
          <a:prstGeom prst="rect">
            <a:avLst/>
          </a:prstGeom>
          <a:noFill/>
        </p:spPr>
        <p:txBody>
          <a:bodyPr wrap="square" rtlCol="0">
            <a:spAutoFit/>
          </a:bodyPr>
          <a:lstStyle/>
          <a:p>
            <a:pPr algn="just"/>
            <a:r>
              <a:rPr lang="en-IN" sz="2400" b="1" u="sng" dirty="0">
                <a:solidFill>
                  <a:srgbClr val="0070C0"/>
                </a:solidFill>
                <a:latin typeface="Calibri" panose="020F0502020204030204"/>
              </a:rPr>
              <a:t>Operating System</a:t>
            </a:r>
          </a:p>
          <a:p>
            <a:pPr algn="just"/>
            <a:endParaRPr lang="en-IN" sz="2400" dirty="0"/>
          </a:p>
          <a:p>
            <a:pPr marL="800100" lvl="1" indent="-342900" algn="just">
              <a:buFont typeface="Wingdings" panose="05000000000000000000" pitchFamily="2" charset="2"/>
              <a:buChar char="Ø"/>
            </a:pPr>
            <a:r>
              <a:rPr lang="en-US" altLang="en-US" sz="2400" dirty="0"/>
              <a:t>A program that acts as an interface between a user of a  computer and the computer  hardware.</a:t>
            </a:r>
          </a:p>
          <a:p>
            <a:pPr marL="742950" lvl="1" indent="-285750" algn="just">
              <a:buFont typeface="Wingdings" panose="05000000000000000000" pitchFamily="2" charset="2"/>
              <a:buChar char="Ø"/>
            </a:pPr>
            <a:r>
              <a:rPr lang="en-IN" sz="2400" dirty="0"/>
              <a:t> Operating System is a </a:t>
            </a:r>
            <a:r>
              <a:rPr lang="en-IN" sz="2400" b="1" dirty="0">
                <a:solidFill>
                  <a:schemeClr val="accent1"/>
                </a:solidFill>
              </a:rPr>
              <a:t>Software</a:t>
            </a:r>
            <a:r>
              <a:rPr lang="en-IN" sz="2400" dirty="0"/>
              <a:t>.</a:t>
            </a:r>
          </a:p>
          <a:p>
            <a:pPr marL="742950" lvl="1" indent="-285750" algn="just">
              <a:buFont typeface="Wingdings" panose="05000000000000000000" pitchFamily="2" charset="2"/>
              <a:buChar char="Ø"/>
            </a:pPr>
            <a:r>
              <a:rPr lang="en-IN" sz="2400" dirty="0"/>
              <a:t> Software is a set of tested programs and documentation</a:t>
            </a:r>
          </a:p>
          <a:p>
            <a:pPr marL="742950" lvl="1" indent="-285750" algn="just">
              <a:buFont typeface="Wingdings" panose="05000000000000000000" pitchFamily="2" charset="2"/>
              <a:buChar char="Ø"/>
            </a:pPr>
            <a:r>
              <a:rPr lang="en-IN" sz="2400" dirty="0"/>
              <a:t> Two types of Software</a:t>
            </a:r>
          </a:p>
          <a:p>
            <a:pPr marL="1200150" lvl="2" indent="-285750" algn="just">
              <a:buFont typeface="Wingdings" panose="05000000000000000000" pitchFamily="2" charset="2"/>
              <a:buChar char="Ø"/>
            </a:pPr>
            <a:r>
              <a:rPr lang="en-IN" sz="2400" b="1" dirty="0">
                <a:solidFill>
                  <a:schemeClr val="accent1"/>
                </a:solidFill>
              </a:rPr>
              <a:t>Application Software</a:t>
            </a:r>
            <a:r>
              <a:rPr lang="en-IN" sz="2400" dirty="0"/>
              <a:t>(Designed for specific task </a:t>
            </a:r>
            <a:r>
              <a:rPr lang="en-IN" sz="2400" dirty="0" err="1"/>
              <a:t>eg.</a:t>
            </a:r>
            <a:r>
              <a:rPr lang="en-IN" sz="2400" dirty="0"/>
              <a:t> Ms-office)</a:t>
            </a:r>
          </a:p>
          <a:p>
            <a:pPr marL="1200150" lvl="2" indent="-285750" algn="just">
              <a:buFont typeface="Wingdings" panose="05000000000000000000" pitchFamily="2" charset="2"/>
              <a:buChar char="Ø"/>
            </a:pPr>
            <a:r>
              <a:rPr lang="en-IN" sz="2400" b="1" dirty="0">
                <a:solidFill>
                  <a:schemeClr val="accent1"/>
                </a:solidFill>
              </a:rPr>
              <a:t>System Software</a:t>
            </a:r>
            <a:r>
              <a:rPr lang="en-IN" sz="2400" dirty="0"/>
              <a:t>(provides platform for application software to run </a:t>
            </a:r>
            <a:r>
              <a:rPr lang="en-IN" sz="2400" dirty="0" err="1"/>
              <a:t>eg</a:t>
            </a:r>
            <a:r>
              <a:rPr lang="en-IN" sz="2400" dirty="0"/>
              <a:t> Windows OS)</a:t>
            </a:r>
          </a:p>
          <a:p>
            <a:pPr algn="just"/>
            <a:endParaRPr lang="en-IN" sz="2400" dirty="0"/>
          </a:p>
        </p:txBody>
      </p:sp>
      <p:sp>
        <p:nvSpPr>
          <p:cNvPr id="6" name="Date Placeholder 5">
            <a:extLst>
              <a:ext uri="{FF2B5EF4-FFF2-40B4-BE49-F238E27FC236}">
                <a16:creationId xmlns:a16="http://schemas.microsoft.com/office/drawing/2014/main" id="{CAF4E621-7020-40BC-9E11-6DE155815628}"/>
              </a:ext>
            </a:extLst>
          </p:cNvPr>
          <p:cNvSpPr>
            <a:spLocks noGrp="1"/>
          </p:cNvSpPr>
          <p:nvPr>
            <p:ph type="dt" sz="half" idx="10"/>
          </p:nvPr>
        </p:nvSpPr>
        <p:spPr/>
        <p:txBody>
          <a:bodyPr/>
          <a:lstStyle/>
          <a:p>
            <a:fld id="{EDE440FE-0449-4CB3-B7AD-0312FE3B1D37}" type="datetime1">
              <a:rPr lang="en-IN" smtClean="0"/>
              <a:t>03-09-2020</a:t>
            </a:fld>
            <a:endParaRPr lang="en-IN"/>
          </a:p>
        </p:txBody>
      </p:sp>
      <p:sp>
        <p:nvSpPr>
          <p:cNvPr id="7" name="Footer Placeholder 6">
            <a:extLst>
              <a:ext uri="{FF2B5EF4-FFF2-40B4-BE49-F238E27FC236}">
                <a16:creationId xmlns:a16="http://schemas.microsoft.com/office/drawing/2014/main" id="{33C4CE76-F972-46B0-9283-3A4F73A0B647}"/>
              </a:ext>
            </a:extLst>
          </p:cNvPr>
          <p:cNvSpPr>
            <a:spLocks noGrp="1"/>
          </p:cNvSpPr>
          <p:nvPr>
            <p:ph type="ftr" sz="quarter" idx="11"/>
          </p:nvPr>
        </p:nvSpPr>
        <p:spPr/>
        <p:txBody>
          <a:bodyPr/>
          <a:lstStyle/>
          <a:p>
            <a:r>
              <a:rPr lang="en-US"/>
              <a:t>SCS1301 Operating System - Unit 1 Introduction</a:t>
            </a:r>
            <a:endParaRPr lang="en-IN" dirty="0"/>
          </a:p>
        </p:txBody>
      </p:sp>
      <p:sp>
        <p:nvSpPr>
          <p:cNvPr id="8" name="Slide Number Placeholder 7">
            <a:extLst>
              <a:ext uri="{FF2B5EF4-FFF2-40B4-BE49-F238E27FC236}">
                <a16:creationId xmlns:a16="http://schemas.microsoft.com/office/drawing/2014/main" id="{EAE91B10-EAF1-4150-9D89-6F79695A3A7C}"/>
              </a:ext>
            </a:extLst>
          </p:cNvPr>
          <p:cNvSpPr>
            <a:spLocks noGrp="1"/>
          </p:cNvSpPr>
          <p:nvPr>
            <p:ph type="sldNum" sz="quarter" idx="12"/>
          </p:nvPr>
        </p:nvSpPr>
        <p:spPr/>
        <p:txBody>
          <a:bodyPr/>
          <a:lstStyle/>
          <a:p>
            <a:fld id="{C47D4F2A-FF3F-4D76-897B-B2071BBC9AF3}" type="slidenum">
              <a:rPr lang="en-IN" smtClean="0"/>
              <a:t>9</a:t>
            </a:fld>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3798</TotalTime>
  <Words>4927</Words>
  <Application>Microsoft Office PowerPoint</Application>
  <PresentationFormat>Widescreen</PresentationFormat>
  <Paragraphs>718</Paragraphs>
  <Slides>82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82</vt:i4>
      </vt:variant>
    </vt:vector>
  </HeadingPairs>
  <TitlesOfParts>
    <vt:vector size="94" baseType="lpstr">
      <vt:lpstr>Arial</vt:lpstr>
      <vt:lpstr>Arial</vt:lpstr>
      <vt:lpstr>Arimo</vt:lpstr>
      <vt:lpstr>Calibri</vt:lpstr>
      <vt:lpstr>Calibri Light</vt:lpstr>
      <vt:lpstr>noto sans</vt:lpstr>
      <vt:lpstr>Roboto</vt:lpstr>
      <vt:lpstr>Symbol</vt:lpstr>
      <vt:lpstr>Times New Roman</vt:lpstr>
      <vt:lpstr>Trebuchet MS</vt:lpstr>
      <vt:lpstr>Wingdings</vt:lpstr>
      <vt:lpstr>Office Theme</vt:lpstr>
      <vt:lpstr>Subject Code: SCS1301  Subject Name: Operating System  Faculty Name: Dr. P. AJITHA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Internet</dc:creator>
  <cp:lastModifiedBy>Ajitha Ponnupillai</cp:lastModifiedBy>
  <cp:revision>143</cp:revision>
  <dcterms:created xsi:type="dcterms:W3CDTF">2020-08-09T03:09:59Z</dcterms:created>
  <dcterms:modified xsi:type="dcterms:W3CDTF">2020-09-03T03:51:35Z</dcterms:modified>
</cp:coreProperties>
</file>